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29"/>
  </p:notesMasterIdLst>
  <p:sldIdLst>
    <p:sldId id="257" r:id="rId5"/>
    <p:sldId id="281" r:id="rId6"/>
    <p:sldId id="280" r:id="rId7"/>
    <p:sldId id="259" r:id="rId8"/>
    <p:sldId id="260" r:id="rId9"/>
    <p:sldId id="264" r:id="rId10"/>
    <p:sldId id="261" r:id="rId11"/>
    <p:sldId id="262" r:id="rId12"/>
    <p:sldId id="263" r:id="rId13"/>
    <p:sldId id="265" r:id="rId14"/>
    <p:sldId id="266" r:id="rId15"/>
    <p:sldId id="272" r:id="rId16"/>
    <p:sldId id="268" r:id="rId17"/>
    <p:sldId id="267" r:id="rId18"/>
    <p:sldId id="269" r:id="rId19"/>
    <p:sldId id="270" r:id="rId20"/>
    <p:sldId id="271" r:id="rId21"/>
    <p:sldId id="273" r:id="rId22"/>
    <p:sldId id="276" r:id="rId23"/>
    <p:sldId id="275" r:id="rId24"/>
    <p:sldId id="274" r:id="rId25"/>
    <p:sldId id="277" r:id="rId26"/>
    <p:sldId id="278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9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03" autoAdjust="0"/>
    <p:restoredTop sz="88092" autoAdjust="0"/>
  </p:normalViewPr>
  <p:slideViewPr>
    <p:cSldViewPr snapToGrid="0">
      <p:cViewPr>
        <p:scale>
          <a:sx n="75" d="100"/>
          <a:sy n="75" d="100"/>
        </p:scale>
        <p:origin x="228" y="-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FD3BEE-2D99-46C2-AF50-CA4907DA8C20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20470E-F312-4426-920B-FCA53681B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33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data extraction  = </a:t>
            </a:r>
            <a:r>
              <a:rPr lang="zh-CN" altLang="en-US" dirty="0"/>
              <a:t>提取資料</a:t>
            </a:r>
            <a:endParaRPr lang="en-US" altLang="zh-CN" dirty="0"/>
          </a:p>
          <a:p>
            <a:r>
              <a:rPr lang="en-US" altLang="zh-CN" dirty="0"/>
              <a:t>program = </a:t>
            </a:r>
            <a:r>
              <a:rPr lang="zh-CN" altLang="en-US" dirty="0"/>
              <a:t>程式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0470E-F312-4426-920B-FCA53681BE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483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0470E-F312-4426-920B-FCA53681BEA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005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font  = </a:t>
            </a:r>
            <a:r>
              <a:rPr lang="zh-CN" altLang="en-US" dirty="0"/>
              <a:t>字體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0470E-F312-4426-920B-FCA53681BEA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662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automate = </a:t>
            </a:r>
            <a:r>
              <a:rPr lang="zh-CN" altLang="en-US" dirty="0"/>
              <a:t>自動化</a:t>
            </a:r>
            <a:endParaRPr lang="en-US" altLang="zh-CN" dirty="0"/>
          </a:p>
          <a:p>
            <a:r>
              <a:rPr lang="en-US" altLang="zh-CN" dirty="0"/>
              <a:t>monotonous = </a:t>
            </a:r>
            <a:r>
              <a:rPr lang="zh-CN" altLang="en-US" dirty="0"/>
              <a:t>單調</a:t>
            </a:r>
            <a:r>
              <a:rPr lang="en-US" altLang="zh-CN" dirty="0"/>
              <a:t>/</a:t>
            </a:r>
            <a:r>
              <a:rPr lang="zh-CN" altLang="en-US" dirty="0"/>
              <a:t>平板</a:t>
            </a:r>
            <a:endParaRPr lang="en-US" altLang="zh-CN" dirty="0"/>
          </a:p>
          <a:p>
            <a:r>
              <a:rPr lang="en-US" altLang="zh-CN" dirty="0"/>
              <a:t>eliminate = </a:t>
            </a:r>
            <a:r>
              <a:rPr lang="zh-CN" altLang="en-US" dirty="0"/>
              <a:t>淘汰</a:t>
            </a:r>
            <a:endParaRPr lang="en-US" altLang="zh-CN" dirty="0"/>
          </a:p>
          <a:p>
            <a:r>
              <a:rPr lang="en-US" altLang="zh-CN" dirty="0"/>
              <a:t>human error = </a:t>
            </a:r>
            <a:r>
              <a:rPr lang="zh-CN" altLang="en-US" b="0" i="0" dirty="0">
                <a:solidFill>
                  <a:srgbClr val="DBD8D3"/>
                </a:solidFill>
                <a:effectLst/>
                <a:latin typeface="arial" panose="020B0604020202020204" pitchFamily="34" charset="0"/>
              </a:rPr>
              <a:t>人為錯誤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0470E-F312-4426-920B-FCA53681BE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057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structure = </a:t>
            </a:r>
            <a:r>
              <a:rPr lang="zh-CN" altLang="en-US" dirty="0"/>
              <a:t>結構</a:t>
            </a:r>
            <a:endParaRPr lang="en-US" altLang="zh-CN" dirty="0"/>
          </a:p>
          <a:p>
            <a:r>
              <a:rPr lang="en-US" dirty="0"/>
              <a:t>monthly report = </a:t>
            </a:r>
            <a:r>
              <a:rPr lang="zh-CN" altLang="en-US" dirty="0"/>
              <a:t>月報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0470E-F312-4426-920B-FCA53681BE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57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同時存在</a:t>
            </a:r>
            <a:endParaRPr lang="en-US" dirty="0"/>
          </a:p>
          <a:p>
            <a:r>
              <a:rPr lang="en-US" dirty="0"/>
              <a:t>characters  = </a:t>
            </a:r>
            <a:r>
              <a:rPr lang="zh-CN" altLang="en-US" dirty="0"/>
              <a:t>字符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0470E-F312-4426-920B-FCA53681BE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387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file directory =</a:t>
            </a:r>
            <a:r>
              <a:rPr lang="zh-CN" altLang="en-US" dirty="0"/>
              <a:t>檔案目錄</a:t>
            </a:r>
            <a:endParaRPr lang="en-US" dirty="0"/>
          </a:p>
          <a:p>
            <a:r>
              <a:rPr lang="en-US" dirty="0"/>
              <a:t>file edition = </a:t>
            </a:r>
            <a:r>
              <a:rPr lang="zh-CN" altLang="en-US" dirty="0"/>
              <a:t>檔案修改版本</a:t>
            </a:r>
            <a:endParaRPr lang="en-US" altLang="zh-CN" dirty="0"/>
          </a:p>
          <a:p>
            <a:r>
              <a:rPr lang="en-US" dirty="0"/>
              <a:t>file </a:t>
            </a:r>
            <a:r>
              <a:rPr lang="en-US" altLang="zh-CN" dirty="0"/>
              <a:t>extension</a:t>
            </a:r>
            <a:r>
              <a:rPr lang="en-US" dirty="0"/>
              <a:t> = </a:t>
            </a:r>
            <a:r>
              <a:rPr lang="zh-CN" altLang="en-US" b="0" i="0" dirty="0">
                <a:solidFill>
                  <a:srgbClr val="C1BCB4"/>
                </a:solidFill>
                <a:effectLst/>
                <a:latin typeface="arial" panose="020B0604020202020204" pitchFamily="34" charset="0"/>
              </a:rPr>
              <a:t>副檔名</a:t>
            </a:r>
            <a:endParaRPr lang="en-US" dirty="0"/>
          </a:p>
          <a:p>
            <a:r>
              <a:rPr lang="en-US" altLang="zh-CN" dirty="0"/>
              <a:t>most recent = </a:t>
            </a:r>
            <a:r>
              <a:rPr lang="zh-CN" altLang="en-US" dirty="0"/>
              <a:t>最近</a:t>
            </a:r>
            <a:r>
              <a:rPr lang="en-US" altLang="zh-CN" dirty="0"/>
              <a:t>/</a:t>
            </a:r>
            <a:r>
              <a:rPr lang="zh-CN" altLang="en-US" dirty="0"/>
              <a:t>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0470E-F312-4426-920B-FCA53681BEA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56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folder = </a:t>
            </a:r>
            <a:r>
              <a:rPr lang="zh-CN" altLang="en-US" dirty="0"/>
              <a:t>文件夾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0470E-F312-4426-920B-FCA53681BEA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29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single/double digits = </a:t>
            </a:r>
            <a:r>
              <a:rPr lang="zh-CN" altLang="en-US" dirty="0"/>
              <a:t>個位數</a:t>
            </a:r>
            <a:r>
              <a:rPr lang="en-US" altLang="zh-CN" dirty="0"/>
              <a:t>/</a:t>
            </a:r>
            <a:r>
              <a:rPr lang="zh-CN" altLang="en-US" dirty="0"/>
              <a:t>兩位數</a:t>
            </a:r>
            <a:endParaRPr lang="en-US" altLang="zh-CN" dirty="0"/>
          </a:p>
          <a:p>
            <a:r>
              <a:rPr lang="en-US" dirty="0"/>
              <a:t>pad with zeros </a:t>
            </a:r>
            <a:r>
              <a:rPr lang="en-US"/>
              <a:t>=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0470E-F312-4426-920B-FCA53681BEA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762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keywords = </a:t>
            </a:r>
            <a:r>
              <a:rPr lang="zh-CN" altLang="en-US" dirty="0"/>
              <a:t>關鍵詞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0470E-F312-4426-920B-FCA53681BEA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228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cannot be extracted = </a:t>
            </a:r>
            <a:r>
              <a:rPr lang="zh-CN" altLang="en-US" dirty="0"/>
              <a:t>無法提取</a:t>
            </a:r>
            <a:r>
              <a:rPr lang="en-US" altLang="zh-CN" dirty="0"/>
              <a:t>/</a:t>
            </a:r>
            <a:r>
              <a:rPr lang="zh-CN" altLang="en-US" dirty="0"/>
              <a:t>抽取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0470E-F312-4426-920B-FCA53681BEA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571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8/19/2022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8/19/2022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8/19/2022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8/19/2022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8/19/2022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8/19/2022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8/19/2022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8/19/2022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8/19/2022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8/19/2022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8/19/2022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8/19/2022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5.png"/><Relationship Id="rId18" Type="http://schemas.openxmlformats.org/officeDocument/2006/relationships/image" Target="../media/image37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png"/><Relationship Id="rId3" Type="http://schemas.openxmlformats.org/officeDocument/2006/relationships/image" Target="../media/image34.png"/><Relationship Id="rId7" Type="http://schemas.openxmlformats.org/officeDocument/2006/relationships/image" Target="../media/image22.png"/><Relationship Id="rId12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40.png"/><Relationship Id="rId5" Type="http://schemas.openxmlformats.org/officeDocument/2006/relationships/image" Target="../media/image20.png"/><Relationship Id="rId10" Type="http://schemas.openxmlformats.org/officeDocument/2006/relationships/image" Target="../media/image39.png"/><Relationship Id="rId4" Type="http://schemas.openxmlformats.org/officeDocument/2006/relationships/image" Target="../media/image19.png"/><Relationship Id="rId9" Type="http://schemas.openxmlformats.org/officeDocument/2006/relationships/image" Target="../media/image28.png"/><Relationship Id="rId1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35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48.png"/><Relationship Id="rId7" Type="http://schemas.openxmlformats.org/officeDocument/2006/relationships/image" Target="../media/image58.png"/><Relationship Id="rId12" Type="http://schemas.openxmlformats.org/officeDocument/2006/relationships/image" Target="../media/image6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66.png"/><Relationship Id="rId5" Type="http://schemas.openxmlformats.org/officeDocument/2006/relationships/image" Target="../media/image51.png"/><Relationship Id="rId10" Type="http://schemas.openxmlformats.org/officeDocument/2006/relationships/image" Target="../media/image65.png"/><Relationship Id="rId4" Type="http://schemas.openxmlformats.org/officeDocument/2006/relationships/image" Target="../media/image4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64.png"/><Relationship Id="rId4" Type="http://schemas.openxmlformats.org/officeDocument/2006/relationships/image" Target="../media/image9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649729"/>
            <a:ext cx="10993549" cy="1475013"/>
          </a:xfrm>
        </p:spPr>
        <p:txBody>
          <a:bodyPr>
            <a:normAutofit/>
          </a:bodyPr>
          <a:lstStyle/>
          <a:p>
            <a:r>
              <a:rPr lang="en-US" dirty="0"/>
              <a:t>Monthly Report</a:t>
            </a:r>
            <a:br>
              <a:rPr lang="en-US" dirty="0"/>
            </a:br>
            <a:r>
              <a:rPr lang="en-US" dirty="0"/>
              <a:t>scraping/extraction program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6717" y="2124742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Jazz Ooi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30" name="Picture 6" descr="What Programming Language Is Best for Your Web Scraping Project? -  TechnologyHQ">
            <a:extLst>
              <a:ext uri="{FF2B5EF4-FFF2-40B4-BE49-F238E27FC236}">
                <a16:creationId xmlns:a16="http://schemas.microsoft.com/office/drawing/2014/main" id="{C9CA0838-F11F-0D5D-9A29-3CFB7C6413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3"/>
          <a:stretch/>
        </p:blipFill>
        <p:spPr bwMode="auto">
          <a:xfrm>
            <a:off x="1173892" y="2822340"/>
            <a:ext cx="4143632" cy="353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DF to Excel conversion: Your ultimate guide to the best tools |  Computerworld">
            <a:extLst>
              <a:ext uri="{FF2B5EF4-FFF2-40B4-BE49-F238E27FC236}">
                <a16:creationId xmlns:a16="http://schemas.microsoft.com/office/drawing/2014/main" id="{9F402157-A3FB-4BF4-EE25-85206F1B2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674" y="3204516"/>
            <a:ext cx="4150946" cy="276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EC684-AAFA-AD6A-990E-93405F125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55" y="656238"/>
            <a:ext cx="5071377" cy="1188720"/>
          </a:xfrm>
        </p:spPr>
        <p:txBody>
          <a:bodyPr>
            <a:normAutofit/>
          </a:bodyPr>
          <a:lstStyle/>
          <a:p>
            <a:r>
              <a:rPr lang="en-US" dirty="0"/>
              <a:t>1. File name </a:t>
            </a:r>
            <a:r>
              <a:rPr lang="en-US" altLang="zh-TW" dirty="0"/>
              <a:t>(</a:t>
            </a:r>
            <a:r>
              <a:rPr lang="zh-TW" altLang="en-US" dirty="0"/>
              <a:t>檔案名稱</a:t>
            </a:r>
            <a:r>
              <a:rPr lang="en-US" altLang="zh-TW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26DFF-A9B7-AD50-E7B8-32977D2C4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76" y="606717"/>
            <a:ext cx="6784696" cy="3634486"/>
          </a:xfrm>
        </p:spPr>
        <p:txBody>
          <a:bodyPr/>
          <a:lstStyle/>
          <a:p>
            <a:r>
              <a:rPr lang="en-US" dirty="0"/>
              <a:t>File name can be taken directly from the file directory (</a:t>
            </a:r>
            <a:r>
              <a:rPr lang="zh-CN" altLang="en-US" dirty="0"/>
              <a:t>檔案目錄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93E747-F22D-C351-E06E-34263A60C2E2}"/>
              </a:ext>
            </a:extLst>
          </p:cNvPr>
          <p:cNvSpPr txBox="1"/>
          <p:nvPr/>
        </p:nvSpPr>
        <p:spPr>
          <a:xfrm>
            <a:off x="1084100" y="2834357"/>
            <a:ext cx="719987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SKL_K026_1.pdf</a:t>
            </a:r>
          </a:p>
          <a:p>
            <a:endParaRPr lang="en-US" sz="4800" dirty="0"/>
          </a:p>
          <a:p>
            <a:r>
              <a:rPr lang="en-US" sz="4800" dirty="0"/>
              <a:t>Allianz_NTDMD0030.pdf</a:t>
            </a: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352C6C04-7D55-D921-6256-67A8B1B4B316}"/>
              </a:ext>
            </a:extLst>
          </p:cNvPr>
          <p:cNvSpPr/>
          <p:nvPr/>
        </p:nvSpPr>
        <p:spPr>
          <a:xfrm rot="16200000">
            <a:off x="1669167" y="3126678"/>
            <a:ext cx="131000" cy="1122374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CB949C0-AA9D-0835-8649-4849D11BB50F}"/>
              </a:ext>
            </a:extLst>
          </p:cNvPr>
          <p:cNvSpPr txBox="1"/>
          <p:nvPr/>
        </p:nvSpPr>
        <p:spPr>
          <a:xfrm>
            <a:off x="536997" y="3689593"/>
            <a:ext cx="2127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Company name/code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(</a:t>
            </a:r>
            <a:r>
              <a:rPr lang="zh-TW" altLang="en-US" sz="1600" dirty="0">
                <a:solidFill>
                  <a:srgbClr val="FF0000"/>
                </a:solidFill>
              </a:rPr>
              <a:t>壽險公司代碼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47" name="Left Brace 46">
            <a:extLst>
              <a:ext uri="{FF2B5EF4-FFF2-40B4-BE49-F238E27FC236}">
                <a16:creationId xmlns:a16="http://schemas.microsoft.com/office/drawing/2014/main" id="{39A9E44D-0D8D-6B1A-7A43-CFCE256519D3}"/>
              </a:ext>
            </a:extLst>
          </p:cNvPr>
          <p:cNvSpPr/>
          <p:nvPr/>
        </p:nvSpPr>
        <p:spPr>
          <a:xfrm rot="16200000">
            <a:off x="1990823" y="4275363"/>
            <a:ext cx="148724" cy="1783405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3760BC9-C2AB-A451-DBE4-1A843948AF84}"/>
              </a:ext>
            </a:extLst>
          </p:cNvPr>
          <p:cNvSpPr txBox="1"/>
          <p:nvPr/>
        </p:nvSpPr>
        <p:spPr>
          <a:xfrm>
            <a:off x="1119026" y="5195263"/>
            <a:ext cx="2037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Company name/code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(</a:t>
            </a:r>
            <a:r>
              <a:rPr lang="zh-TW" altLang="en-US" sz="1600" dirty="0">
                <a:solidFill>
                  <a:srgbClr val="FF0000"/>
                </a:solidFill>
              </a:rPr>
              <a:t>壽險公司代碼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49" name="Left Brace 48">
            <a:extLst>
              <a:ext uri="{FF2B5EF4-FFF2-40B4-BE49-F238E27FC236}">
                <a16:creationId xmlns:a16="http://schemas.microsoft.com/office/drawing/2014/main" id="{3CFB3D46-4136-C58A-C892-F42539977B2E}"/>
              </a:ext>
            </a:extLst>
          </p:cNvPr>
          <p:cNvSpPr/>
          <p:nvPr/>
        </p:nvSpPr>
        <p:spPr>
          <a:xfrm rot="16200000">
            <a:off x="3288385" y="3047634"/>
            <a:ext cx="183408" cy="1386222"/>
          </a:xfrm>
          <a:prstGeom prst="leftBrac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5743DA4-B048-F54F-F66E-CD21167A306D}"/>
              </a:ext>
            </a:extLst>
          </p:cNvPr>
          <p:cNvSpPr txBox="1"/>
          <p:nvPr/>
        </p:nvSpPr>
        <p:spPr>
          <a:xfrm>
            <a:off x="2566375" y="3753365"/>
            <a:ext cx="1748269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Product code</a:t>
            </a:r>
            <a:br>
              <a:rPr lang="en-US" sz="1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zh-TW" altLang="en-US" sz="1600" dirty="0">
                <a:solidFill>
                  <a:schemeClr val="accent1">
                    <a:lumMod val="75000"/>
                  </a:schemeClr>
                </a:solidFill>
              </a:rPr>
              <a:t>商品代碼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51" name="Left Brace 50">
            <a:extLst>
              <a:ext uri="{FF2B5EF4-FFF2-40B4-BE49-F238E27FC236}">
                <a16:creationId xmlns:a16="http://schemas.microsoft.com/office/drawing/2014/main" id="{DA9CEFF3-BDA2-3AC6-43BF-72549AE1625A}"/>
              </a:ext>
            </a:extLst>
          </p:cNvPr>
          <p:cNvSpPr/>
          <p:nvPr/>
        </p:nvSpPr>
        <p:spPr>
          <a:xfrm rot="16200000">
            <a:off x="5033897" y="3376530"/>
            <a:ext cx="190674" cy="3570560"/>
          </a:xfrm>
          <a:prstGeom prst="leftBrac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C970F4C-742F-1DAD-71E7-34CC489844AA}"/>
              </a:ext>
            </a:extLst>
          </p:cNvPr>
          <p:cNvSpPr txBox="1"/>
          <p:nvPr/>
        </p:nvSpPr>
        <p:spPr>
          <a:xfrm>
            <a:off x="4314644" y="5238034"/>
            <a:ext cx="1748269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Product code</a:t>
            </a:r>
            <a:br>
              <a:rPr lang="en-US" sz="1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zh-TW" altLang="en-US" sz="1600" dirty="0">
                <a:solidFill>
                  <a:schemeClr val="accent1">
                    <a:lumMod val="75000"/>
                  </a:schemeClr>
                </a:solidFill>
              </a:rPr>
              <a:t>商品代碼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53" name="Left Brace 52">
            <a:extLst>
              <a:ext uri="{FF2B5EF4-FFF2-40B4-BE49-F238E27FC236}">
                <a16:creationId xmlns:a16="http://schemas.microsoft.com/office/drawing/2014/main" id="{1DC2EE57-0206-BA15-B994-E892F37BE071}"/>
              </a:ext>
            </a:extLst>
          </p:cNvPr>
          <p:cNvSpPr/>
          <p:nvPr/>
        </p:nvSpPr>
        <p:spPr>
          <a:xfrm rot="16200000">
            <a:off x="4562733" y="3494263"/>
            <a:ext cx="117837" cy="374041"/>
          </a:xfrm>
          <a:prstGeom prst="lef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FF97FD2-A4B9-0882-D993-327033551DC4}"/>
              </a:ext>
            </a:extLst>
          </p:cNvPr>
          <p:cNvSpPr txBox="1"/>
          <p:nvPr/>
        </p:nvSpPr>
        <p:spPr>
          <a:xfrm>
            <a:off x="3873535" y="3717983"/>
            <a:ext cx="1561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File</a:t>
            </a:r>
          </a:p>
          <a:p>
            <a:pPr algn="ctr"/>
            <a:r>
              <a:rPr lang="en-US" sz="1400" dirty="0">
                <a:solidFill>
                  <a:srgbClr val="7030A0"/>
                </a:solidFill>
              </a:rPr>
              <a:t>version/edition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4D1E8E-1523-916C-B52F-0ACF8059C97B}"/>
              </a:ext>
            </a:extLst>
          </p:cNvPr>
          <p:cNvSpPr txBox="1"/>
          <p:nvPr/>
        </p:nvSpPr>
        <p:spPr>
          <a:xfrm>
            <a:off x="9656482" y="3294713"/>
            <a:ext cx="226036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Note:</a:t>
            </a:r>
          </a:p>
          <a:p>
            <a:r>
              <a:rPr lang="en-US" sz="1400" dirty="0"/>
              <a:t>File version</a:t>
            </a:r>
          </a:p>
          <a:p>
            <a:r>
              <a:rPr lang="en-US" sz="1400" dirty="0"/>
              <a:t>N/A indicates first version</a:t>
            </a:r>
          </a:p>
          <a:p>
            <a:endParaRPr lang="en-US" sz="1400" dirty="0"/>
          </a:p>
          <a:p>
            <a:r>
              <a:rPr lang="en-US" sz="1400" dirty="0"/>
              <a:t>_1 indicates second edition/first revision</a:t>
            </a:r>
          </a:p>
          <a:p>
            <a:endParaRPr lang="en-US" sz="1400" dirty="0"/>
          </a:p>
          <a:p>
            <a:r>
              <a:rPr lang="en-US" sz="1400" dirty="0"/>
              <a:t>_2 indicates third edition/ second revision</a:t>
            </a:r>
          </a:p>
          <a:p>
            <a:endParaRPr lang="en-US" sz="1400" dirty="0"/>
          </a:p>
          <a:p>
            <a:r>
              <a:rPr lang="en-US" sz="1400" dirty="0"/>
              <a:t>Etc.</a:t>
            </a:r>
          </a:p>
          <a:p>
            <a:endParaRPr lang="en-US" sz="1400" dirty="0"/>
          </a:p>
          <a:p>
            <a:r>
              <a:rPr lang="en-US" sz="1400" dirty="0"/>
              <a:t>(Most recent revision should always be prioritized)</a:t>
            </a:r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5AF5F6F0-823D-5884-347A-7BB15EF5FB87}"/>
              </a:ext>
            </a:extLst>
          </p:cNvPr>
          <p:cNvSpPr/>
          <p:nvPr/>
        </p:nvSpPr>
        <p:spPr>
          <a:xfrm rot="16200000">
            <a:off x="5316705" y="3253880"/>
            <a:ext cx="117837" cy="841051"/>
          </a:xfrm>
          <a:prstGeom prst="leftBrac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049B2BE-B128-F00A-E453-6CBF0F945F53}"/>
              </a:ext>
            </a:extLst>
          </p:cNvPr>
          <p:cNvSpPr txBox="1"/>
          <p:nvPr/>
        </p:nvSpPr>
        <p:spPr>
          <a:xfrm>
            <a:off x="4790389" y="3724924"/>
            <a:ext cx="1561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File extension</a:t>
            </a:r>
          </a:p>
        </p:txBody>
      </p:sp>
      <p:sp>
        <p:nvSpPr>
          <p:cNvPr id="58" name="Left Brace 57">
            <a:extLst>
              <a:ext uri="{FF2B5EF4-FFF2-40B4-BE49-F238E27FC236}">
                <a16:creationId xmlns:a16="http://schemas.microsoft.com/office/drawing/2014/main" id="{8488A018-B81A-F3FA-0BDF-D7E8CD3F11B6}"/>
              </a:ext>
            </a:extLst>
          </p:cNvPr>
          <p:cNvSpPr/>
          <p:nvPr/>
        </p:nvSpPr>
        <p:spPr>
          <a:xfrm rot="16200000">
            <a:off x="7364058" y="4752236"/>
            <a:ext cx="190674" cy="841051"/>
          </a:xfrm>
          <a:prstGeom prst="leftBrac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8270343-F004-B6AF-9535-C2FB2FF955C8}"/>
              </a:ext>
            </a:extLst>
          </p:cNvPr>
          <p:cNvSpPr txBox="1"/>
          <p:nvPr/>
        </p:nvSpPr>
        <p:spPr>
          <a:xfrm>
            <a:off x="6914514" y="5232200"/>
            <a:ext cx="1561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File extension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FBF468-4EDB-B84E-874A-90303C0A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541"/>
          <a:stretch/>
        </p:blipFill>
        <p:spPr>
          <a:xfrm>
            <a:off x="7234838" y="684763"/>
            <a:ext cx="4740886" cy="20351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8245562-0DB9-49F1-6D6C-AB1358621C9E}"/>
              </a:ext>
            </a:extLst>
          </p:cNvPr>
          <p:cNvSpPr/>
          <p:nvPr/>
        </p:nvSpPr>
        <p:spPr>
          <a:xfrm>
            <a:off x="7447378" y="950639"/>
            <a:ext cx="847725" cy="17692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C09EE8-91AA-14AA-7ECB-9B388D03C9A5}"/>
              </a:ext>
            </a:extLst>
          </p:cNvPr>
          <p:cNvSpPr txBox="1"/>
          <p:nvPr/>
        </p:nvSpPr>
        <p:spPr>
          <a:xfrm rot="5400000">
            <a:off x="7668181" y="2745539"/>
            <a:ext cx="447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1580939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D2F96-0EAE-EBA7-AB3C-E58F551C5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197" y="174935"/>
            <a:ext cx="11029616" cy="1188720"/>
          </a:xfrm>
        </p:spPr>
        <p:txBody>
          <a:bodyPr/>
          <a:lstStyle/>
          <a:p>
            <a:r>
              <a:rPr lang="en-US" dirty="0"/>
              <a:t>2. Date of data gathering </a:t>
            </a:r>
            <a:r>
              <a:rPr lang="en-US" altLang="zh-TW" dirty="0"/>
              <a:t>(</a:t>
            </a:r>
            <a:r>
              <a:rPr lang="zh-TW" altLang="en-US" dirty="0"/>
              <a:t>檔案日期</a:t>
            </a:r>
            <a:r>
              <a:rPr lang="en-US" altLang="zh-TW" dirty="0"/>
              <a:t>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D5060-585F-9811-838D-5884F79E0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241" y="648099"/>
            <a:ext cx="11029615" cy="2466940"/>
          </a:xfrm>
        </p:spPr>
        <p:txBody>
          <a:bodyPr/>
          <a:lstStyle/>
          <a:p>
            <a:r>
              <a:rPr lang="en-US" dirty="0"/>
              <a:t>general date (year and month) can be obtained from folder name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4B9F355-705D-660E-5C54-44AE8D414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89" y="2141502"/>
            <a:ext cx="6277927" cy="46591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6B27D6A-82C3-F67A-81CC-5D0245ACB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4113" y="3273944"/>
            <a:ext cx="4038159" cy="26566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712D06D-1940-3E55-6E57-103CF3E4F5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207" y="3647878"/>
            <a:ext cx="4795972" cy="484986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6541103-284F-1A56-CDA7-ABC04C47DCB5}"/>
              </a:ext>
            </a:extLst>
          </p:cNvPr>
          <p:cNvCxnSpPr/>
          <p:nvPr/>
        </p:nvCxnSpPr>
        <p:spPr>
          <a:xfrm>
            <a:off x="800959" y="5675349"/>
            <a:ext cx="1054608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E11C8DC-7E2E-2DDA-A3E9-A44EB9CAA5D9}"/>
              </a:ext>
            </a:extLst>
          </p:cNvPr>
          <p:cNvSpPr txBox="1"/>
          <p:nvPr/>
        </p:nvSpPr>
        <p:spPr>
          <a:xfrm>
            <a:off x="11347039" y="5536850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future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E87037-43CF-FB8B-D65C-BE3DA1C7E383}"/>
              </a:ext>
            </a:extLst>
          </p:cNvPr>
          <p:cNvSpPr txBox="1"/>
          <p:nvPr/>
        </p:nvSpPr>
        <p:spPr>
          <a:xfrm>
            <a:off x="221839" y="5536850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past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216C8C1-E51B-E2E3-4EF5-B802D1652BF3}"/>
              </a:ext>
            </a:extLst>
          </p:cNvPr>
          <p:cNvSpPr txBox="1"/>
          <p:nvPr/>
        </p:nvSpPr>
        <p:spPr>
          <a:xfrm>
            <a:off x="221839" y="4127409"/>
            <a:ext cx="105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e.g. May 5</a:t>
            </a:r>
            <a:r>
              <a:rPr lang="zh-CN" altLang="en-US" sz="1200" dirty="0"/>
              <a:t>月</a:t>
            </a:r>
            <a:endParaRPr 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5243E93-ECBD-98DD-DDFF-75C501AA8512}"/>
              </a:ext>
            </a:extLst>
          </p:cNvPr>
          <p:cNvSpPr txBox="1"/>
          <p:nvPr/>
        </p:nvSpPr>
        <p:spPr>
          <a:xfrm>
            <a:off x="9728685" y="5470814"/>
            <a:ext cx="237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|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6141009-8EC3-043D-B78D-80572D6A4F20}"/>
              </a:ext>
            </a:extLst>
          </p:cNvPr>
          <p:cNvSpPr txBox="1"/>
          <p:nvPr/>
        </p:nvSpPr>
        <p:spPr>
          <a:xfrm>
            <a:off x="1315371" y="4552897"/>
            <a:ext cx="16598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last day of two months before report folder month</a:t>
            </a:r>
          </a:p>
          <a:p>
            <a:pPr algn="ctr"/>
            <a:r>
              <a:rPr lang="en-US" sz="1200" dirty="0"/>
              <a:t>(31/3/2022)</a:t>
            </a:r>
          </a:p>
          <a:p>
            <a:pPr algn="ctr"/>
            <a:r>
              <a:rPr lang="en-US" sz="1200" dirty="0"/>
              <a:t>≈ [</a:t>
            </a:r>
            <a:r>
              <a:rPr lang="en-US" sz="1200" dirty="0" err="1"/>
              <a:t>twomonthsago</a:t>
            </a:r>
            <a:r>
              <a:rPr lang="en-US" sz="1200" dirty="0"/>
              <a:t>]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E3A0745-0C6D-4CF7-CA11-5E0E620C9BEA}"/>
              </a:ext>
            </a:extLst>
          </p:cNvPr>
          <p:cNvSpPr txBox="1"/>
          <p:nvPr/>
        </p:nvSpPr>
        <p:spPr>
          <a:xfrm>
            <a:off x="6772125" y="5470814"/>
            <a:ext cx="237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|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138170D-D8DF-C63F-DC0D-717A56ADFAA7}"/>
              </a:ext>
            </a:extLst>
          </p:cNvPr>
          <p:cNvSpPr txBox="1"/>
          <p:nvPr/>
        </p:nvSpPr>
        <p:spPr>
          <a:xfrm>
            <a:off x="1984560" y="5481046"/>
            <a:ext cx="237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|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5E83531-D0F3-D670-91EB-51F80AFA4093}"/>
              </a:ext>
            </a:extLst>
          </p:cNvPr>
          <p:cNvSpPr txBox="1"/>
          <p:nvPr/>
        </p:nvSpPr>
        <p:spPr>
          <a:xfrm>
            <a:off x="6252398" y="4870113"/>
            <a:ext cx="1357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first day of report folder month</a:t>
            </a:r>
          </a:p>
          <a:p>
            <a:pPr algn="ctr"/>
            <a:r>
              <a:rPr lang="en-US" sz="1200" dirty="0"/>
              <a:t>(1/5/2022)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BEDE81D-7DC5-45A3-531D-3F1F5C018E8C}"/>
              </a:ext>
            </a:extLst>
          </p:cNvPr>
          <p:cNvSpPr txBox="1"/>
          <p:nvPr/>
        </p:nvSpPr>
        <p:spPr>
          <a:xfrm>
            <a:off x="9178479" y="4737563"/>
            <a:ext cx="1357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last day of report folder month</a:t>
            </a:r>
          </a:p>
          <a:p>
            <a:pPr algn="ctr"/>
            <a:r>
              <a:rPr lang="en-US" sz="1200" dirty="0"/>
              <a:t>(31/5/2022)</a:t>
            </a:r>
          </a:p>
          <a:p>
            <a:pPr algn="ctr"/>
            <a:r>
              <a:rPr lang="en-US" sz="1200" dirty="0"/>
              <a:t>[</a:t>
            </a:r>
            <a:r>
              <a:rPr lang="en-US" sz="1200" dirty="0" err="1"/>
              <a:t>report_date</a:t>
            </a:r>
            <a:r>
              <a:rPr lang="en-US" sz="1200" dirty="0"/>
              <a:t>]</a:t>
            </a:r>
          </a:p>
        </p:txBody>
      </p:sp>
      <p:sp>
        <p:nvSpPr>
          <p:cNvPr id="65" name="Right Brace 64">
            <a:extLst>
              <a:ext uri="{FF2B5EF4-FFF2-40B4-BE49-F238E27FC236}">
                <a16:creationId xmlns:a16="http://schemas.microsoft.com/office/drawing/2014/main" id="{2233E9CF-9872-C48C-5786-C826A6DEFFE0}"/>
              </a:ext>
            </a:extLst>
          </p:cNvPr>
          <p:cNvSpPr/>
          <p:nvPr/>
        </p:nvSpPr>
        <p:spPr>
          <a:xfrm rot="5400000">
            <a:off x="5855989" y="2058825"/>
            <a:ext cx="248734" cy="775402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32C9CEC-754D-881F-3611-FA9C8598E597}"/>
              </a:ext>
            </a:extLst>
          </p:cNvPr>
          <p:cNvSpPr txBox="1"/>
          <p:nvPr/>
        </p:nvSpPr>
        <p:spPr>
          <a:xfrm>
            <a:off x="787510" y="5695754"/>
            <a:ext cx="1357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filter out/remove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7F73C5C-1F02-0EEA-4282-15B9ED010561}"/>
              </a:ext>
            </a:extLst>
          </p:cNvPr>
          <p:cNvSpPr txBox="1"/>
          <p:nvPr/>
        </p:nvSpPr>
        <p:spPr>
          <a:xfrm>
            <a:off x="5453866" y="6198083"/>
            <a:ext cx="1357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possible date range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45A4C8-DCDD-006F-6D1E-1F301BB21E82}"/>
              </a:ext>
            </a:extLst>
          </p:cNvPr>
          <p:cNvSpPr txBox="1"/>
          <p:nvPr/>
        </p:nvSpPr>
        <p:spPr>
          <a:xfrm>
            <a:off x="9878567" y="5682577"/>
            <a:ext cx="1357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filter out/remove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FF58AFD5-2618-1EC1-B4BB-CFEB7FDF63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96" y="4411636"/>
            <a:ext cx="570782" cy="17836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0B714D9-9ABA-2D30-F04A-257D0652CE56}"/>
              </a:ext>
            </a:extLst>
          </p:cNvPr>
          <p:cNvCxnSpPr>
            <a:stCxn id="43" idx="3"/>
          </p:cNvCxnSpPr>
          <p:nvPr/>
        </p:nvCxnSpPr>
        <p:spPr>
          <a:xfrm flipV="1">
            <a:off x="7028116" y="2374460"/>
            <a:ext cx="137876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C3FE336-717A-A802-E993-86ED46711967}"/>
              </a:ext>
            </a:extLst>
          </p:cNvPr>
          <p:cNvSpPr txBox="1"/>
          <p:nvPr/>
        </p:nvSpPr>
        <p:spPr>
          <a:xfrm>
            <a:off x="8406882" y="2220571"/>
            <a:ext cx="1098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report_date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9F8679-AD8F-43D6-842C-D40EAE756807}"/>
              </a:ext>
            </a:extLst>
          </p:cNvPr>
          <p:cNvSpPr/>
          <p:nvPr/>
        </p:nvSpPr>
        <p:spPr>
          <a:xfrm>
            <a:off x="952500" y="2220571"/>
            <a:ext cx="447092" cy="3448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894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D2F96-0EAE-EBA7-AB3C-E58F551C5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197" y="174935"/>
            <a:ext cx="11029616" cy="1188720"/>
          </a:xfrm>
        </p:spPr>
        <p:txBody>
          <a:bodyPr/>
          <a:lstStyle/>
          <a:p>
            <a:r>
              <a:rPr lang="en-US" dirty="0"/>
              <a:t>2. Date of data gathering </a:t>
            </a:r>
            <a:r>
              <a:rPr lang="en-US" altLang="zh-TW" dirty="0"/>
              <a:t>(</a:t>
            </a:r>
            <a:r>
              <a:rPr lang="zh-TW" altLang="en-US" dirty="0"/>
              <a:t>檔案日期</a:t>
            </a:r>
            <a:r>
              <a:rPr lang="en-US" altLang="zh-TW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D5060-585F-9811-838D-5884F79E0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197" y="1081322"/>
            <a:ext cx="11029615" cy="2466940"/>
          </a:xfrm>
        </p:spPr>
        <p:txBody>
          <a:bodyPr/>
          <a:lstStyle/>
          <a:p>
            <a:r>
              <a:rPr lang="en-US" dirty="0"/>
              <a:t>Year and month always given</a:t>
            </a:r>
          </a:p>
          <a:p>
            <a:r>
              <a:rPr lang="en-US" dirty="0"/>
              <a:t>Day may not be given</a:t>
            </a:r>
          </a:p>
          <a:p>
            <a:pPr lvl="1"/>
            <a:r>
              <a:rPr lang="en-US" dirty="0"/>
              <a:t>In that case, take last day of the month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FC2FAF-355B-4228-BBF0-D8A9CFB35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5463" y="1124837"/>
            <a:ext cx="3359639" cy="477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4BD0E8-F33B-3042-0C15-372D3DDEE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463" y="1645475"/>
            <a:ext cx="1609950" cy="5334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41F66D-C058-48F4-6F86-008FC24B7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435" y="2232184"/>
            <a:ext cx="3026467" cy="4663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FF17AEB-863D-C085-119B-47C9F33045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12"/>
          <a:stretch/>
        </p:blipFill>
        <p:spPr>
          <a:xfrm>
            <a:off x="7954704" y="2609368"/>
            <a:ext cx="2477964" cy="4667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3D09C9-3F6D-C6C1-0DA5-27F64A7C1B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4704" y="3759352"/>
            <a:ext cx="2081437" cy="4349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2F95F8-2C54-11C4-658D-CB42853CCC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0995" y="5221160"/>
            <a:ext cx="947870" cy="11860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A0A3EFB-7529-2B36-06D4-3FC01AC04A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0487" y="4246784"/>
            <a:ext cx="3731699" cy="3784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5E294FF-DF59-8056-DB0E-FCC2DA85055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909"/>
          <a:stretch/>
        </p:blipFill>
        <p:spPr>
          <a:xfrm>
            <a:off x="9287608" y="5360262"/>
            <a:ext cx="1145060" cy="46449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9BC3DCB-F5BB-5EA5-3394-B5D6972C52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41445" y="4692893"/>
            <a:ext cx="3659778" cy="491419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C8EB5EC-E6A1-5CD6-FC71-BB9F8839B7D5}"/>
              </a:ext>
            </a:extLst>
          </p:cNvPr>
          <p:cNvCxnSpPr>
            <a:cxnSpLocks/>
          </p:cNvCxnSpPr>
          <p:nvPr/>
        </p:nvCxnSpPr>
        <p:spPr>
          <a:xfrm>
            <a:off x="6595794" y="3336325"/>
            <a:ext cx="55962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BDBB6E6-879D-A63F-BB46-6DED19496AF1}"/>
              </a:ext>
            </a:extLst>
          </p:cNvPr>
          <p:cNvSpPr txBox="1"/>
          <p:nvPr/>
        </p:nvSpPr>
        <p:spPr>
          <a:xfrm>
            <a:off x="6224123" y="1631982"/>
            <a:ext cx="16113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includes day</a:t>
            </a:r>
          </a:p>
          <a:p>
            <a:r>
              <a:rPr lang="en-US" sz="2000" dirty="0"/>
              <a:t>(31/5)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F9E843-4450-883E-90AD-AAC5765CEDAA}"/>
              </a:ext>
            </a:extLst>
          </p:cNvPr>
          <p:cNvSpPr txBox="1"/>
          <p:nvPr/>
        </p:nvSpPr>
        <p:spPr>
          <a:xfrm>
            <a:off x="6288243" y="4436009"/>
            <a:ext cx="14830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doesn’t </a:t>
            </a:r>
          </a:p>
          <a:p>
            <a:r>
              <a:rPr lang="en-US" sz="2000" dirty="0"/>
              <a:t>include day</a:t>
            </a:r>
          </a:p>
          <a:p>
            <a:r>
              <a:rPr lang="en-US" sz="2000" dirty="0"/>
              <a:t>(5)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017A0FB-D2EB-8A52-AB46-A731C88219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13085" y="3484172"/>
            <a:ext cx="749634" cy="61874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88B2065-1A6F-67EE-E483-A102C11835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93686" y="6149379"/>
            <a:ext cx="1991003" cy="39058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6D56E5E-C3C4-C792-67A3-AD199008A2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42671" y="3386643"/>
            <a:ext cx="2495321" cy="34118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25585EF-7EAA-E7BB-D31C-6CC125DC72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2535" y="3046466"/>
            <a:ext cx="6001588" cy="1200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0E1C1C-BF32-85A5-8B47-880A092F858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2535" y="4544719"/>
            <a:ext cx="6001588" cy="4482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41D3F3-C63F-0B11-CCAC-0C7BF0333AEE}"/>
              </a:ext>
            </a:extLst>
          </p:cNvPr>
          <p:cNvSpPr/>
          <p:nvPr/>
        </p:nvSpPr>
        <p:spPr>
          <a:xfrm>
            <a:off x="1508760" y="4747260"/>
            <a:ext cx="458724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4C5AC1-A633-299E-98B3-08AC2871DD4F}"/>
              </a:ext>
            </a:extLst>
          </p:cNvPr>
          <p:cNvSpPr/>
          <p:nvPr/>
        </p:nvSpPr>
        <p:spPr>
          <a:xfrm>
            <a:off x="10513085" y="1203960"/>
            <a:ext cx="374817" cy="3035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4D3351-654A-92FA-2DE9-52DD982DF4D1}"/>
              </a:ext>
            </a:extLst>
          </p:cNvPr>
          <p:cNvSpPr/>
          <p:nvPr/>
        </p:nvSpPr>
        <p:spPr>
          <a:xfrm>
            <a:off x="8953501" y="1790562"/>
            <a:ext cx="403860" cy="3035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157042-2A3F-D672-32D1-95A96627ED47}"/>
              </a:ext>
            </a:extLst>
          </p:cNvPr>
          <p:cNvSpPr/>
          <p:nvPr/>
        </p:nvSpPr>
        <p:spPr>
          <a:xfrm>
            <a:off x="10337992" y="2315090"/>
            <a:ext cx="441384" cy="3035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5CB1D3-7698-B77F-58CE-DEFA3A0D8DFD}"/>
              </a:ext>
            </a:extLst>
          </p:cNvPr>
          <p:cNvSpPr/>
          <p:nvPr/>
        </p:nvSpPr>
        <p:spPr>
          <a:xfrm>
            <a:off x="9696500" y="2748815"/>
            <a:ext cx="339641" cy="2439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512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D2F96-0EAE-EBA7-AB3C-E58F551C5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197" y="174935"/>
            <a:ext cx="11029616" cy="1188720"/>
          </a:xfrm>
        </p:spPr>
        <p:txBody>
          <a:bodyPr/>
          <a:lstStyle/>
          <a:p>
            <a:r>
              <a:rPr lang="en-US" dirty="0"/>
              <a:t>2. Date of data gathering</a:t>
            </a:r>
            <a:r>
              <a:rPr lang="en-US" altLang="zh-TW" dirty="0"/>
              <a:t> (</a:t>
            </a:r>
            <a:r>
              <a:rPr lang="zh-TW" altLang="en-US" dirty="0"/>
              <a:t>檔案日期</a:t>
            </a:r>
            <a:r>
              <a:rPr lang="en-US" altLang="zh-TW" dirty="0"/>
              <a:t>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D5060-585F-9811-838D-5884F79E0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198" y="734502"/>
            <a:ext cx="11029615" cy="2466940"/>
          </a:xfrm>
        </p:spPr>
        <p:txBody>
          <a:bodyPr/>
          <a:lstStyle/>
          <a:p>
            <a:pPr marL="301752" indent="-301752" algn="l" rtl="0" eaLnBrk="1" latinLnBrk="0" hangingPunct="1">
              <a:lnSpc>
                <a:spcPct val="110000"/>
              </a:lnSpc>
              <a:spcBef>
                <a:spcPts val="408"/>
              </a:spcBef>
              <a:spcAft>
                <a:spcPts val="600"/>
              </a:spcAft>
            </a:pPr>
            <a:r>
              <a:rPr lang="en-US" sz="1600" kern="1200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Single digit months/days can have 0 preceding it </a:t>
            </a:r>
          </a:p>
          <a:p>
            <a:pPr marL="0" indent="0" algn="l" rtl="0" eaLnBrk="1" latinLnBrk="0" hangingPunct="1">
              <a:lnSpc>
                <a:spcPct val="110000"/>
              </a:lnSpc>
              <a:spcBef>
                <a:spcPts val="408"/>
              </a:spcBef>
              <a:spcAft>
                <a:spcPts val="600"/>
              </a:spcAft>
              <a:buNone/>
            </a:pPr>
            <a:r>
              <a:rPr lang="en-US" sz="1600" dirty="0">
                <a:solidFill>
                  <a:srgbClr val="404040"/>
                </a:solidFill>
                <a:latin typeface="Arial" panose="020B0604020202020204" pitchFamily="34" charset="0"/>
              </a:rPr>
              <a:t>	</a:t>
            </a:r>
            <a:r>
              <a:rPr lang="en-US" sz="1600" kern="1200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(2022/08/01 vs 2022/8/1)</a:t>
            </a:r>
            <a:endParaRPr lang="en-US" dirty="0"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FC2FAF-355B-4228-BBF0-D8A9CFB35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8292" y="1140647"/>
            <a:ext cx="3359639" cy="477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4BD0E8-F33B-3042-0C15-372D3DDEE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4809" y="3985950"/>
            <a:ext cx="1609950" cy="5334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41F66D-C058-48F4-6F86-008FC24B7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8156" y="2225338"/>
            <a:ext cx="3026467" cy="4663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DCF1FD-478B-71D0-E6BC-016ACA51C1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9369" y="5423423"/>
            <a:ext cx="1361878" cy="13269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FF17AEB-863D-C085-119B-47C9F33045A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12"/>
          <a:stretch/>
        </p:blipFill>
        <p:spPr>
          <a:xfrm>
            <a:off x="8032408" y="5051378"/>
            <a:ext cx="2477964" cy="4667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D0D0825-2904-0C35-A233-3579C5A834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6436" y="2617091"/>
            <a:ext cx="2267266" cy="3905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3D09C9-3F6D-C6C1-0DA5-27F64A7C1B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46158" y="1673978"/>
            <a:ext cx="2385616" cy="4984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2F95F8-2C54-11C4-658D-CB42853CCC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71635" y="5486268"/>
            <a:ext cx="947870" cy="11860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A0A3EFB-7529-2B36-06D4-3FC01AC04A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78292" y="696181"/>
            <a:ext cx="3731699" cy="3784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5E294FF-DF59-8056-DB0E-FCC2DA85055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909"/>
          <a:stretch/>
        </p:blipFill>
        <p:spPr>
          <a:xfrm>
            <a:off x="8040297" y="4130887"/>
            <a:ext cx="1145060" cy="4644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F0055F-2FD9-AF3A-8637-ECFF17E2D0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40297" y="4595377"/>
            <a:ext cx="3167253" cy="512027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C0B6D51-6914-9B22-D1DB-0C6319D4F01E}"/>
              </a:ext>
            </a:extLst>
          </p:cNvPr>
          <p:cNvCxnSpPr>
            <a:cxnSpLocks/>
          </p:cNvCxnSpPr>
          <p:nvPr/>
        </p:nvCxnSpPr>
        <p:spPr>
          <a:xfrm>
            <a:off x="6595794" y="3486666"/>
            <a:ext cx="55962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406B09C-313D-3B4B-B28A-6DB272C2F0F5}"/>
              </a:ext>
            </a:extLst>
          </p:cNvPr>
          <p:cNvSpPr txBox="1"/>
          <p:nvPr/>
        </p:nvSpPr>
        <p:spPr>
          <a:xfrm>
            <a:off x="6851087" y="1648879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05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EC95AB2-8415-D4B1-1EDC-B38111FE6C11}"/>
              </a:ext>
            </a:extLst>
          </p:cNvPr>
          <p:cNvSpPr txBox="1"/>
          <p:nvPr/>
        </p:nvSpPr>
        <p:spPr>
          <a:xfrm>
            <a:off x="7056198" y="4941559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CD564BD-3277-3CB1-843F-24898667932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69232" y="2016849"/>
            <a:ext cx="1108479" cy="91493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4588069-8237-3541-CE84-89D71F5C72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54567" y="3578780"/>
            <a:ext cx="1991003" cy="39058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C089F63-C9AF-78F5-BA18-6358748EF13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54567" y="3006902"/>
            <a:ext cx="2578455" cy="35255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8889693-6D00-32AD-C56E-0C4A7F841F6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6103" y="4019034"/>
            <a:ext cx="6354062" cy="115268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17E783B-B136-77FD-DAC6-A7BB8B38795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6103" y="2603560"/>
            <a:ext cx="6878010" cy="11622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B6B9023-A2BB-A2B3-C3BC-941A401F1EBC}"/>
              </a:ext>
            </a:extLst>
          </p:cNvPr>
          <p:cNvSpPr/>
          <p:nvPr/>
        </p:nvSpPr>
        <p:spPr>
          <a:xfrm>
            <a:off x="8942991" y="802214"/>
            <a:ext cx="146240" cy="2233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C941CF-3E92-EF91-4A80-940962564BDF}"/>
              </a:ext>
            </a:extLst>
          </p:cNvPr>
          <p:cNvSpPr/>
          <p:nvPr/>
        </p:nvSpPr>
        <p:spPr>
          <a:xfrm>
            <a:off x="10273264" y="1266492"/>
            <a:ext cx="166135" cy="2243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1A66AD-524A-AD2A-71FF-2DD49AFBF829}"/>
              </a:ext>
            </a:extLst>
          </p:cNvPr>
          <p:cNvSpPr/>
          <p:nvPr/>
        </p:nvSpPr>
        <p:spPr>
          <a:xfrm>
            <a:off x="9039116" y="1745496"/>
            <a:ext cx="226327" cy="3183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CD1040-5E75-4364-1B20-926C42C087DA}"/>
              </a:ext>
            </a:extLst>
          </p:cNvPr>
          <p:cNvSpPr/>
          <p:nvPr/>
        </p:nvSpPr>
        <p:spPr>
          <a:xfrm>
            <a:off x="9929777" y="2334987"/>
            <a:ext cx="176248" cy="2611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A68BFA-35CA-10F2-841D-877FA2CF2DDE}"/>
              </a:ext>
            </a:extLst>
          </p:cNvPr>
          <p:cNvSpPr/>
          <p:nvPr/>
        </p:nvSpPr>
        <p:spPr>
          <a:xfrm>
            <a:off x="9566275" y="2725560"/>
            <a:ext cx="107156" cy="1877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A1323C-739E-68E0-322F-EBB6150EFC4B}"/>
              </a:ext>
            </a:extLst>
          </p:cNvPr>
          <p:cNvSpPr/>
          <p:nvPr/>
        </p:nvSpPr>
        <p:spPr>
          <a:xfrm>
            <a:off x="9981282" y="3063643"/>
            <a:ext cx="146240" cy="2233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34CE82-748E-2DA3-C7FA-0E453A7CAB7D}"/>
              </a:ext>
            </a:extLst>
          </p:cNvPr>
          <p:cNvSpPr/>
          <p:nvPr/>
        </p:nvSpPr>
        <p:spPr>
          <a:xfrm>
            <a:off x="11018590" y="2293425"/>
            <a:ext cx="336875" cy="45408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754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D2F96-0EAE-EBA7-AB3C-E58F551C5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197" y="174935"/>
            <a:ext cx="11029616" cy="1188720"/>
          </a:xfrm>
        </p:spPr>
        <p:txBody>
          <a:bodyPr/>
          <a:lstStyle/>
          <a:p>
            <a:r>
              <a:rPr lang="en-US" dirty="0"/>
              <a:t>2. Date of data gathering </a:t>
            </a:r>
            <a:r>
              <a:rPr lang="en-US" altLang="zh-TW" dirty="0"/>
              <a:t>(</a:t>
            </a:r>
            <a:r>
              <a:rPr lang="zh-TW" altLang="en-US" dirty="0"/>
              <a:t>檔案日期</a:t>
            </a:r>
            <a:r>
              <a:rPr lang="en-US" altLang="zh-TW" dirty="0"/>
              <a:t>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D5060-585F-9811-838D-5884F79E0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42158"/>
            <a:ext cx="5879904" cy="2466940"/>
          </a:xfrm>
        </p:spPr>
        <p:txBody>
          <a:bodyPr/>
          <a:lstStyle/>
          <a:p>
            <a:pPr marL="301752" indent="-301752" algn="l" rtl="0" eaLnBrk="1" latinLnBrk="0" hangingPunct="1">
              <a:lnSpc>
                <a:spcPct val="110000"/>
              </a:lnSpc>
              <a:spcBef>
                <a:spcPts val="408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¡"/>
            </a:pPr>
            <a:r>
              <a:rPr lang="en-US" sz="1800" kern="1200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Separators (</a:t>
            </a:r>
            <a:r>
              <a:rPr lang="zh-CN" altLang="en-US" sz="1800" kern="1200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分隔符號</a:t>
            </a:r>
            <a:r>
              <a:rPr lang="en-US" altLang="zh-CN" sz="1800" dirty="0">
                <a:solidFill>
                  <a:srgbClr val="404040"/>
                </a:solidFill>
                <a:latin typeface="Arial" panose="020B0604020202020204" pitchFamily="34" charset="0"/>
              </a:rPr>
              <a:t>)</a:t>
            </a:r>
            <a:r>
              <a:rPr lang="en-US" sz="1800" kern="1200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can be: whitespace, “-”, “.”, “/”, “</a:t>
            </a:r>
            <a:r>
              <a:rPr lang="zh-CN" sz="1800" kern="1200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年月日</a:t>
            </a:r>
            <a:r>
              <a:rPr lang="en-US" sz="1800" kern="1200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”</a:t>
            </a:r>
          </a:p>
          <a:p>
            <a:pPr marL="301752" indent="-301752" algn="l" rtl="0" eaLnBrk="1" latinLnBrk="0" hangingPunct="1">
              <a:lnSpc>
                <a:spcPct val="110000"/>
              </a:lnSpc>
              <a:spcBef>
                <a:spcPts val="408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¡"/>
            </a:pPr>
            <a:r>
              <a:rPr lang="en-US" sz="1800" kern="1200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only numeric character are extracted after date identified in certain line</a:t>
            </a:r>
            <a:endParaRPr lang="en-US" sz="1800" dirty="0"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F0055F-2FD9-AF3A-8637-ECFF17E2D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866" y="765350"/>
            <a:ext cx="3167253" cy="5120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D0D0825-2904-0C35-A233-3579C5A83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199" y="5002045"/>
            <a:ext cx="2267266" cy="3905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E2B842-4733-6963-22BE-54B01A319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651" y="3303238"/>
            <a:ext cx="2535696" cy="3604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856AEF-1522-4825-0912-2E618CFE62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2651" y="2807027"/>
            <a:ext cx="1366722" cy="4528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27958A-D208-100A-3E90-95F318B62F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6139" y="4237378"/>
            <a:ext cx="3026467" cy="4663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7D83B4-996D-AB95-1937-02E5BEC3B84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12"/>
          <a:stretch/>
        </p:blipFill>
        <p:spPr>
          <a:xfrm>
            <a:off x="7947896" y="4613079"/>
            <a:ext cx="2477964" cy="46679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F5C1109-B74C-2F30-CA8A-5FBEFE7605DD}"/>
              </a:ext>
            </a:extLst>
          </p:cNvPr>
          <p:cNvCxnSpPr>
            <a:cxnSpLocks/>
          </p:cNvCxnSpPr>
          <p:nvPr/>
        </p:nvCxnSpPr>
        <p:spPr>
          <a:xfrm>
            <a:off x="6178538" y="2737022"/>
            <a:ext cx="614127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406F2D2-D691-8098-2116-253137A2387F}"/>
              </a:ext>
            </a:extLst>
          </p:cNvPr>
          <p:cNvSpPr txBox="1"/>
          <p:nvPr/>
        </p:nvSpPr>
        <p:spPr>
          <a:xfrm>
            <a:off x="5964661" y="1442158"/>
            <a:ext cx="1983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YYYY</a:t>
            </a:r>
            <a:r>
              <a:rPr lang="zh-CN" altLang="en-US" sz="1600" dirty="0"/>
              <a:t>年</a:t>
            </a:r>
            <a:r>
              <a:rPr lang="en-US" altLang="zh-CN" sz="1600" dirty="0"/>
              <a:t>MM</a:t>
            </a:r>
            <a:r>
              <a:rPr lang="zh-CN" altLang="en-US" sz="1600" dirty="0"/>
              <a:t>月</a:t>
            </a:r>
            <a:r>
              <a:rPr lang="en-US" altLang="zh-CN" sz="1600" dirty="0"/>
              <a:t>DD</a:t>
            </a:r>
            <a:r>
              <a:rPr lang="zh-CN" altLang="en-US" sz="1600" dirty="0"/>
              <a:t>日</a:t>
            </a:r>
            <a:endParaRPr 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EB9B1B-7CA2-49DD-8A8F-1BA680DE2FA8}"/>
              </a:ext>
            </a:extLst>
          </p:cNvPr>
          <p:cNvSpPr txBox="1"/>
          <p:nvPr/>
        </p:nvSpPr>
        <p:spPr>
          <a:xfrm>
            <a:off x="6227969" y="2931635"/>
            <a:ext cx="1456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YYYY.MM.DD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FE4B9B6-1AB4-0014-C25E-769633F77A1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0217"/>
          <a:stretch/>
        </p:blipFill>
        <p:spPr>
          <a:xfrm>
            <a:off x="8032651" y="3707067"/>
            <a:ext cx="2086266" cy="32681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EF383D4-2F0E-E5B5-04B0-EFBD001769F3}"/>
              </a:ext>
            </a:extLst>
          </p:cNvPr>
          <p:cNvSpPr txBox="1"/>
          <p:nvPr/>
        </p:nvSpPr>
        <p:spPr>
          <a:xfrm>
            <a:off x="6119830" y="4738203"/>
            <a:ext cx="1483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YYYY/MM/DD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31B1BCA-D816-CC9F-FAF4-0C26213AFC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9806" y="5517412"/>
            <a:ext cx="1072925" cy="885589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79FE77D-749F-7E6D-2CA5-6CA538B8E272}"/>
              </a:ext>
            </a:extLst>
          </p:cNvPr>
          <p:cNvCxnSpPr>
            <a:cxnSpLocks/>
          </p:cNvCxnSpPr>
          <p:nvPr/>
        </p:nvCxnSpPr>
        <p:spPr>
          <a:xfrm>
            <a:off x="6136247" y="4100384"/>
            <a:ext cx="614127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B4A865D-2E39-14AE-240E-385FB43FEE1A}"/>
              </a:ext>
            </a:extLst>
          </p:cNvPr>
          <p:cNvCxnSpPr>
            <a:cxnSpLocks/>
          </p:cNvCxnSpPr>
          <p:nvPr/>
        </p:nvCxnSpPr>
        <p:spPr>
          <a:xfrm>
            <a:off x="6096000" y="5423517"/>
            <a:ext cx="614127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FB10725-9980-3D18-7239-23388036C0FC}"/>
              </a:ext>
            </a:extLst>
          </p:cNvPr>
          <p:cNvSpPr txBox="1"/>
          <p:nvPr/>
        </p:nvSpPr>
        <p:spPr>
          <a:xfrm>
            <a:off x="5964661" y="5603177"/>
            <a:ext cx="2315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whitespace/line breaks/</a:t>
            </a:r>
          </a:p>
          <a:p>
            <a:r>
              <a:rPr lang="en-US" sz="1600" dirty="0"/>
              <a:t>other formatting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32E7D25-E48B-D6BE-9320-C9D5684CAE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32651" y="1335973"/>
            <a:ext cx="3821441" cy="41611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18C49AF-5FEA-1336-D46E-02002705A5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31709" y="1682818"/>
            <a:ext cx="2143424" cy="38105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0C4E286-0F64-5045-E881-A10FB498DC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4290064"/>
            <a:ext cx="7266443" cy="30325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DE81515-F89E-9429-C412-E171B3919BC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3697093"/>
            <a:ext cx="4743158" cy="33679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295E8AB-BEC1-182C-6FFA-1F7B911F1CE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10583" y="5474397"/>
            <a:ext cx="784426" cy="100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034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D2F96-0EAE-EBA7-AB3C-E58F551C5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197" y="174935"/>
            <a:ext cx="11029616" cy="1188720"/>
          </a:xfrm>
        </p:spPr>
        <p:txBody>
          <a:bodyPr/>
          <a:lstStyle/>
          <a:p>
            <a:r>
              <a:rPr lang="en-US" dirty="0"/>
              <a:t>2. Date of data gathering </a:t>
            </a:r>
            <a:r>
              <a:rPr lang="en-US" altLang="zh-TW" dirty="0"/>
              <a:t>(</a:t>
            </a:r>
            <a:r>
              <a:rPr lang="zh-TW" altLang="en-US" dirty="0"/>
              <a:t>檔案日期</a:t>
            </a:r>
            <a:r>
              <a:rPr lang="en-US" altLang="zh-TW" dirty="0"/>
              <a:t>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D5060-585F-9811-838D-5884F79E0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041" y="1551418"/>
            <a:ext cx="5825959" cy="2466940"/>
          </a:xfrm>
        </p:spPr>
        <p:txBody>
          <a:bodyPr/>
          <a:lstStyle/>
          <a:p>
            <a:pPr marL="301752" indent="-301752" algn="l" rtl="0" eaLnBrk="1" latinLnBrk="0" hangingPunct="1">
              <a:lnSpc>
                <a:spcPct val="110000"/>
              </a:lnSpc>
              <a:spcBef>
                <a:spcPts val="408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¡"/>
            </a:pPr>
            <a:r>
              <a:rPr lang="en-US" sz="1800" kern="1200" dirty="0" err="1">
                <a:solidFill>
                  <a:srgbClr val="40404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Minguo</a:t>
            </a:r>
            <a:r>
              <a:rPr lang="en-US" sz="1800" kern="1200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calendar (</a:t>
            </a:r>
            <a:r>
              <a:rPr lang="zh-CN" altLang="en-US" sz="1800" kern="1200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民國紀年</a:t>
            </a:r>
            <a:r>
              <a:rPr lang="en-US" altLang="zh-CN" sz="1800" kern="1200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)</a:t>
            </a:r>
            <a:r>
              <a:rPr lang="en-US" sz="1800" kern="1200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may be used instead of Gregorian calendar (</a:t>
            </a:r>
            <a:r>
              <a:rPr lang="zh-CN" altLang="en-US" sz="1800" kern="1200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西元紀年</a:t>
            </a:r>
            <a:r>
              <a:rPr lang="en-US" altLang="zh-CN" sz="1800" kern="1200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)</a:t>
            </a:r>
          </a:p>
          <a:p>
            <a:pPr marL="301752" indent="-301752" algn="l" rtl="0" eaLnBrk="1" latinLnBrk="0" hangingPunct="1">
              <a:lnSpc>
                <a:spcPct val="110000"/>
              </a:lnSpc>
              <a:spcBef>
                <a:spcPts val="408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¡"/>
            </a:pPr>
            <a:endParaRPr lang="en-US" sz="1800" dirty="0">
              <a:solidFill>
                <a:srgbClr val="404040"/>
              </a:solidFill>
              <a:latin typeface="Arial" panose="020B0604020202020204" pitchFamily="34" charset="0"/>
            </a:endParaRPr>
          </a:p>
          <a:p>
            <a:pPr marL="301752" indent="-301752" algn="l" rtl="0" eaLnBrk="1" latinLnBrk="0" hangingPunct="1">
              <a:lnSpc>
                <a:spcPct val="110000"/>
              </a:lnSpc>
              <a:spcBef>
                <a:spcPts val="408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¡"/>
            </a:pPr>
            <a:r>
              <a:rPr lang="en-US" sz="180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if the former is used, difference (1911 years) is added</a:t>
            </a:r>
            <a:endParaRPr lang="en-US" sz="1800" dirty="0">
              <a:effectLst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81B998-743D-0C1C-FA24-5DFEAD155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244" y="1927835"/>
            <a:ext cx="2324424" cy="4953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99F81B-9915-0E69-8092-3ED28E3606A5}"/>
              </a:ext>
            </a:extLst>
          </p:cNvPr>
          <p:cNvSpPr txBox="1"/>
          <p:nvPr/>
        </p:nvSpPr>
        <p:spPr>
          <a:xfrm>
            <a:off x="4926228" y="185235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kern="1200" dirty="0" err="1">
                <a:solidFill>
                  <a:srgbClr val="40404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Minguo</a:t>
            </a:r>
            <a:r>
              <a:rPr lang="en-US" sz="1800" kern="1200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calendar </a:t>
            </a:r>
          </a:p>
          <a:p>
            <a:pPr algn="ctr"/>
            <a:r>
              <a:rPr lang="en-US" sz="1800" kern="1200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lang="zh-CN" altLang="en-US" sz="1800" kern="1200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民國紀年</a:t>
            </a:r>
            <a:r>
              <a:rPr lang="en-US" altLang="zh-CN" sz="1800" kern="1200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)</a:t>
            </a:r>
            <a:r>
              <a:rPr lang="en-US" sz="1800" kern="1200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8AE9C76-92D4-41A6-C8BC-E48A60CB8438}"/>
              </a:ext>
            </a:extLst>
          </p:cNvPr>
          <p:cNvCxnSpPr>
            <a:cxnSpLocks/>
          </p:cNvCxnSpPr>
          <p:nvPr/>
        </p:nvCxnSpPr>
        <p:spPr>
          <a:xfrm>
            <a:off x="6335057" y="3223054"/>
            <a:ext cx="614127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B50ACF79-A8C9-B914-22DB-C716556A0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7364" y="4296131"/>
            <a:ext cx="3026467" cy="4663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5DF001-DE67-0B36-2CBC-AD08822CA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4339" y="3720870"/>
            <a:ext cx="2385616" cy="4984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54F155-EA53-E399-1B91-1D65690F5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6186" y="4791417"/>
            <a:ext cx="3167253" cy="51202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A15771-D82E-170C-5473-775903DA5A72}"/>
              </a:ext>
            </a:extLst>
          </p:cNvPr>
          <p:cNvSpPr txBox="1"/>
          <p:nvPr/>
        </p:nvSpPr>
        <p:spPr>
          <a:xfrm>
            <a:off x="4595928" y="4206122"/>
            <a:ext cx="62442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kern="1200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Gregorian calendar</a:t>
            </a:r>
          </a:p>
          <a:p>
            <a:pPr algn="ctr"/>
            <a:r>
              <a:rPr lang="en-US" sz="1800" kern="1200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lang="zh-CN" altLang="en-US" sz="1800" kern="1200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西元紀年</a:t>
            </a:r>
            <a:r>
              <a:rPr lang="en-US" altLang="zh-CN" sz="1800" kern="1200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)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2F2E354-DEF0-F1D3-2BB7-761BFC94BD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61" y="4599417"/>
            <a:ext cx="6671495" cy="896025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6F58E36-D65D-934E-954F-E119F94E0AB9}"/>
              </a:ext>
            </a:extLst>
          </p:cNvPr>
          <p:cNvCxnSpPr/>
          <p:nvPr/>
        </p:nvCxnSpPr>
        <p:spPr>
          <a:xfrm>
            <a:off x="4216664" y="5330898"/>
            <a:ext cx="914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C273B62-8504-BD74-6446-BB6865CC16CC}"/>
              </a:ext>
            </a:extLst>
          </p:cNvPr>
          <p:cNvSpPr/>
          <p:nvPr/>
        </p:nvSpPr>
        <p:spPr>
          <a:xfrm>
            <a:off x="9212244" y="1900158"/>
            <a:ext cx="1126242" cy="3906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51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DE4329B2-6417-38B4-B934-812AACA69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529" y="5760981"/>
            <a:ext cx="1597902" cy="5440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7C87CFF-C03C-3D73-2D49-15BCDE7B5E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140"/>
          <a:stretch/>
        </p:blipFill>
        <p:spPr>
          <a:xfrm>
            <a:off x="7047910" y="2770353"/>
            <a:ext cx="2514288" cy="26642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C506F6D-BE5C-409C-1063-CBA6B56D2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2064" y="973048"/>
            <a:ext cx="3021026" cy="2505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6BE2C4-C4CA-C436-A91F-36E5176DC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35" y="0"/>
            <a:ext cx="11029616" cy="1188720"/>
          </a:xfrm>
        </p:spPr>
        <p:txBody>
          <a:bodyPr/>
          <a:lstStyle/>
          <a:p>
            <a:r>
              <a:rPr lang="en-US" dirty="0"/>
              <a:t>3. </a:t>
            </a:r>
            <a:r>
              <a:rPr lang="en-US" altLang="zh-TW" dirty="0"/>
              <a:t>AUM index (</a:t>
            </a:r>
            <a:r>
              <a:rPr lang="zh-TW" altLang="en-US" dirty="0"/>
              <a:t>資產規模</a:t>
            </a:r>
            <a:r>
              <a:rPr lang="en-US" altLang="zh-TW" dirty="0"/>
              <a:t>/</a:t>
            </a:r>
            <a:r>
              <a:rPr lang="zh-TW" altLang="en-US" dirty="0"/>
              <a:t>帳戶規模</a:t>
            </a:r>
            <a:r>
              <a:rPr lang="en-US" altLang="zh-TW" dirty="0"/>
              <a:t>)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4FDB4-E34B-5570-ABD6-9E3AF5DB1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311" y="347307"/>
            <a:ext cx="11029615" cy="3634486"/>
          </a:xfrm>
        </p:spPr>
        <p:txBody>
          <a:bodyPr/>
          <a:lstStyle/>
          <a:p>
            <a:r>
              <a:rPr lang="en-US" dirty="0"/>
              <a:t>report might slightly different wording (</a:t>
            </a:r>
            <a:r>
              <a:rPr lang="zh-CN" altLang="en-US" dirty="0"/>
              <a:t>不同措辭</a:t>
            </a:r>
            <a:r>
              <a:rPr lang="en-US" altLang="zh-CN" dirty="0"/>
              <a:t>)</a:t>
            </a:r>
            <a:endParaRPr lang="en-US" dirty="0"/>
          </a:p>
          <a:p>
            <a:r>
              <a:rPr lang="en-US" dirty="0"/>
              <a:t>a variety of keywords (</a:t>
            </a:r>
            <a:r>
              <a:rPr lang="zh-CN" altLang="en-US" dirty="0"/>
              <a:t>關鍵詞</a:t>
            </a:r>
            <a:r>
              <a:rPr lang="en-US" dirty="0"/>
              <a:t>) are included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EE238B-E306-34B5-4F7D-58124BA8D3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6421" y="2392480"/>
            <a:ext cx="4058216" cy="3905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E7CDE7-4E08-DD50-DF00-2872165645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5156" y="4385245"/>
            <a:ext cx="2348941" cy="6355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B8C31F-7E47-DCCE-FC13-1E041FDAF96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4135" b="1917"/>
          <a:stretch/>
        </p:blipFill>
        <p:spPr>
          <a:xfrm>
            <a:off x="7043007" y="1186488"/>
            <a:ext cx="3021024" cy="2496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FAC3DF-7E4E-D197-E704-988487AF0C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4852" y="2081242"/>
            <a:ext cx="4593459" cy="3412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CA4CDD5-693E-B4D0-3E36-EA8397145A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87446" y="1437958"/>
            <a:ext cx="1964267" cy="2554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0DC47DC-E914-079D-018C-6D1AA79587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43007" y="1689661"/>
            <a:ext cx="3879596" cy="45642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17C302C-CF44-F39F-31B2-7019B75CA29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851"/>
          <a:stretch/>
        </p:blipFill>
        <p:spPr>
          <a:xfrm>
            <a:off x="7070598" y="3783258"/>
            <a:ext cx="2581488" cy="25648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5843B8B-D911-9104-0CD0-600B0B3A36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37160" y="5363857"/>
            <a:ext cx="3534933" cy="35074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C0CB4C4-99A8-8351-696D-C196F6E5F9E2}"/>
              </a:ext>
            </a:extLst>
          </p:cNvPr>
          <p:cNvSpPr/>
          <p:nvPr/>
        </p:nvSpPr>
        <p:spPr>
          <a:xfrm>
            <a:off x="7070600" y="962451"/>
            <a:ext cx="718470" cy="14149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700838-371C-FF0B-5818-194D7485D12D}"/>
              </a:ext>
            </a:extLst>
          </p:cNvPr>
          <p:cNvSpPr/>
          <p:nvPr/>
        </p:nvSpPr>
        <p:spPr>
          <a:xfrm>
            <a:off x="7083505" y="2430959"/>
            <a:ext cx="764975" cy="6066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0F7B8C0-3CDE-4ED5-11FC-D4E4FFEEAAE0}"/>
              </a:ext>
            </a:extLst>
          </p:cNvPr>
          <p:cNvSpPr/>
          <p:nvPr/>
        </p:nvSpPr>
        <p:spPr>
          <a:xfrm>
            <a:off x="7081226" y="5363856"/>
            <a:ext cx="815703" cy="6333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7FD6CA5-5BDD-ECC2-7AE2-EEDDE06C562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86421" y="3299813"/>
            <a:ext cx="3955053" cy="4114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E2D4A4D0-26C4-E88A-D3F5-38ACC7774435}"/>
              </a:ext>
            </a:extLst>
          </p:cNvPr>
          <p:cNvSpPr/>
          <p:nvPr/>
        </p:nvSpPr>
        <p:spPr>
          <a:xfrm>
            <a:off x="7070598" y="3783258"/>
            <a:ext cx="778934" cy="2564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039EE45-79D6-73D9-F20B-60291897888F}"/>
              </a:ext>
            </a:extLst>
          </p:cNvPr>
          <p:cNvSpPr/>
          <p:nvPr/>
        </p:nvSpPr>
        <p:spPr>
          <a:xfrm>
            <a:off x="7048301" y="4420437"/>
            <a:ext cx="778934" cy="5392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2D3FF2F-0A50-BAAA-E834-F60A40AEE96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14407" y="3073017"/>
            <a:ext cx="3049624" cy="35877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532427EE-D52D-4F0D-839A-129A48B9D8D1}"/>
              </a:ext>
            </a:extLst>
          </p:cNvPr>
          <p:cNvSpPr/>
          <p:nvPr/>
        </p:nvSpPr>
        <p:spPr>
          <a:xfrm>
            <a:off x="7071688" y="3101569"/>
            <a:ext cx="464968" cy="6318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71069330-99FB-3C0B-99A1-969301CD88D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86421" y="4059786"/>
            <a:ext cx="2904339" cy="28298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787F2A81-F682-4A65-38CA-65D3E84C9321}"/>
              </a:ext>
            </a:extLst>
          </p:cNvPr>
          <p:cNvSpPr/>
          <p:nvPr/>
        </p:nvSpPr>
        <p:spPr>
          <a:xfrm>
            <a:off x="7059098" y="4101251"/>
            <a:ext cx="768137" cy="2310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4195CF37-D885-A5F3-C299-9DF0E9DF235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86421" y="5039574"/>
            <a:ext cx="2321378" cy="244356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9E2B5D42-7C24-4816-52C2-05CECE3EC356}"/>
              </a:ext>
            </a:extLst>
          </p:cNvPr>
          <p:cNvSpPr/>
          <p:nvPr/>
        </p:nvSpPr>
        <p:spPr>
          <a:xfrm>
            <a:off x="7052063" y="5052066"/>
            <a:ext cx="1017516" cy="2137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B3AEC31E-D4EA-7DD5-2828-69A376D428B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607" y="3630415"/>
            <a:ext cx="6565793" cy="1525033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CBD1E308-4D49-B13C-406B-9D6EABC4A37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60725" y="1199076"/>
            <a:ext cx="1620257" cy="21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487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87C87CFF-C03C-3D73-2D49-15BCDE7B5E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84"/>
          <a:stretch/>
        </p:blipFill>
        <p:spPr>
          <a:xfrm>
            <a:off x="7183265" y="3783628"/>
            <a:ext cx="2622062" cy="266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C506F6D-BE5C-409C-1063-CBA6B56D2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265" y="2808297"/>
            <a:ext cx="2675309" cy="221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6BE2C4-C4CA-C436-A91F-36E5176DC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35" y="0"/>
            <a:ext cx="11029616" cy="1188720"/>
          </a:xfrm>
        </p:spPr>
        <p:txBody>
          <a:bodyPr/>
          <a:lstStyle/>
          <a:p>
            <a:r>
              <a:rPr lang="en-US" dirty="0"/>
              <a:t>3. </a:t>
            </a:r>
            <a:r>
              <a:rPr lang="en-US" altLang="zh-TW" dirty="0"/>
              <a:t>AUM index (</a:t>
            </a:r>
            <a:r>
              <a:rPr lang="zh-TW" altLang="en-US" dirty="0"/>
              <a:t>資產規模</a:t>
            </a:r>
            <a:r>
              <a:rPr lang="en-US" altLang="zh-TW" dirty="0"/>
              <a:t>/</a:t>
            </a:r>
            <a:r>
              <a:rPr lang="zh-TW" altLang="en-US" dirty="0"/>
              <a:t>帳戶規模</a:t>
            </a:r>
            <a:r>
              <a:rPr lang="en-US" altLang="zh-TW" dirty="0"/>
              <a:t>)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4FDB4-E34B-5570-ABD6-9E3AF5DB1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40" y="-182047"/>
            <a:ext cx="4207729" cy="3634486"/>
          </a:xfrm>
        </p:spPr>
        <p:txBody>
          <a:bodyPr/>
          <a:lstStyle/>
          <a:p>
            <a:r>
              <a:rPr lang="en-US" dirty="0"/>
              <a:t>number prefix/suffix</a:t>
            </a:r>
          </a:p>
          <a:p>
            <a:r>
              <a:rPr lang="en-US" dirty="0"/>
              <a:t>multiplier with keywords used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EE238B-E306-34B5-4F7D-58124BA8D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265" y="3298735"/>
            <a:ext cx="4058216" cy="3905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B8C31F-7E47-DCCE-FC13-1E041FDAF9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8788" b="-7688"/>
          <a:stretch/>
        </p:blipFill>
        <p:spPr>
          <a:xfrm>
            <a:off x="7183265" y="3032865"/>
            <a:ext cx="2348941" cy="2740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0DC47DC-E914-079D-018C-6D1AA79587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3265" y="4496504"/>
            <a:ext cx="3879596" cy="45642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2D3FF2F-0A50-BAAA-E834-F60A40AEE9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8012" y="4050028"/>
            <a:ext cx="3049624" cy="3587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8A34996-21C6-1674-CAFA-A7D772158146}"/>
              </a:ext>
            </a:extLst>
          </p:cNvPr>
          <p:cNvSpPr/>
          <p:nvPr/>
        </p:nvSpPr>
        <p:spPr>
          <a:xfrm>
            <a:off x="8851112" y="2815667"/>
            <a:ext cx="304800" cy="1898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A643C3-DF6F-012D-6D86-8A7AB1728C14}"/>
              </a:ext>
            </a:extLst>
          </p:cNvPr>
          <p:cNvSpPr/>
          <p:nvPr/>
        </p:nvSpPr>
        <p:spPr>
          <a:xfrm>
            <a:off x="10383578" y="3395980"/>
            <a:ext cx="355601" cy="2334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2B322D-63F5-43D2-98F4-80D40D27C045}"/>
              </a:ext>
            </a:extLst>
          </p:cNvPr>
          <p:cNvSpPr/>
          <p:nvPr/>
        </p:nvSpPr>
        <p:spPr>
          <a:xfrm>
            <a:off x="9123062" y="3765540"/>
            <a:ext cx="409144" cy="2341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5C8FEB-49B5-42E5-368F-DC21B890CA81}"/>
              </a:ext>
            </a:extLst>
          </p:cNvPr>
          <p:cNvSpPr/>
          <p:nvPr/>
        </p:nvSpPr>
        <p:spPr>
          <a:xfrm>
            <a:off x="8164096" y="4094064"/>
            <a:ext cx="304800" cy="2907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5165-263B-C6BE-F6A6-12EA9264E7B6}"/>
              </a:ext>
            </a:extLst>
          </p:cNvPr>
          <p:cNvSpPr/>
          <p:nvPr/>
        </p:nvSpPr>
        <p:spPr>
          <a:xfrm>
            <a:off x="10444169" y="4609596"/>
            <a:ext cx="200289" cy="2032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6C810A-4566-0FE0-3CB5-E1B76E623E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5833" y="5138548"/>
            <a:ext cx="3230558" cy="404575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9DC332-ED37-6439-BC45-E02C4D14FD19}"/>
              </a:ext>
            </a:extLst>
          </p:cNvPr>
          <p:cNvCxnSpPr>
            <a:cxnSpLocks/>
          </p:cNvCxnSpPr>
          <p:nvPr/>
        </p:nvCxnSpPr>
        <p:spPr>
          <a:xfrm>
            <a:off x="5670005" y="5044234"/>
            <a:ext cx="69061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5DED32B-1868-5291-3CD8-4596E8D00837}"/>
              </a:ext>
            </a:extLst>
          </p:cNvPr>
          <p:cNvSpPr txBox="1"/>
          <p:nvPr/>
        </p:nvSpPr>
        <p:spPr>
          <a:xfrm>
            <a:off x="5572434" y="3526808"/>
            <a:ext cx="13224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Chinese prefix</a:t>
            </a:r>
          </a:p>
          <a:p>
            <a:r>
              <a:rPr lang="zh-CN" altLang="en-US" sz="1400" dirty="0"/>
              <a:t>數目字</a:t>
            </a:r>
            <a:endParaRPr lang="en-US" sz="14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EDAE05A-65F8-EDCE-8553-6496CF08845A}"/>
              </a:ext>
            </a:extLst>
          </p:cNvPr>
          <p:cNvSpPr/>
          <p:nvPr/>
        </p:nvSpPr>
        <p:spPr>
          <a:xfrm>
            <a:off x="10110105" y="5138548"/>
            <a:ext cx="334064" cy="3958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1057E83-D022-654E-3C6E-BA1E18A381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5833" y="5696570"/>
            <a:ext cx="3707862" cy="447959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3E836C5A-CE01-3B14-EFE0-A056663D6A18}"/>
              </a:ext>
            </a:extLst>
          </p:cNvPr>
          <p:cNvSpPr/>
          <p:nvPr/>
        </p:nvSpPr>
        <p:spPr>
          <a:xfrm>
            <a:off x="10404389" y="5791200"/>
            <a:ext cx="406756" cy="2762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4DFA7E1-FF35-7C3D-3A38-EE02DCDF6AA0}"/>
              </a:ext>
            </a:extLst>
          </p:cNvPr>
          <p:cNvCxnSpPr>
            <a:cxnSpLocks/>
          </p:cNvCxnSpPr>
          <p:nvPr/>
        </p:nvCxnSpPr>
        <p:spPr>
          <a:xfrm>
            <a:off x="5647909" y="2659174"/>
            <a:ext cx="69061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976D8BA-80BC-5B88-720A-15F9E3801535}"/>
              </a:ext>
            </a:extLst>
          </p:cNvPr>
          <p:cNvSpPr txBox="1"/>
          <p:nvPr/>
        </p:nvSpPr>
        <p:spPr>
          <a:xfrm>
            <a:off x="5670005" y="5415271"/>
            <a:ext cx="62407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English prefix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FC77A8A-EE01-2E0D-AC6F-D9475A8CB905}"/>
              </a:ext>
            </a:extLst>
          </p:cNvPr>
          <p:cNvSpPr txBox="1"/>
          <p:nvPr/>
        </p:nvSpPr>
        <p:spPr>
          <a:xfrm>
            <a:off x="5647909" y="1635196"/>
            <a:ext cx="62407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no prefix/suffix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0DD5928-E45A-3ED5-3E48-100560D727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23584" y="1176202"/>
            <a:ext cx="3776031" cy="39788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1257870-8C33-4BCA-497D-9F5D7FF844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26331" y="1527355"/>
            <a:ext cx="3300112" cy="304829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952AB76-049A-358A-3593-F10683712E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68012" y="1847916"/>
            <a:ext cx="3897531" cy="290663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4DFB1D5-9D81-17A6-906E-C2AE486A208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93792" y="2209517"/>
            <a:ext cx="3725441" cy="250810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63D3F11-D20E-4A85-F55C-589A5A15A7FA}"/>
              </a:ext>
            </a:extLst>
          </p:cNvPr>
          <p:cNvCxnSpPr/>
          <p:nvPr/>
        </p:nvCxnSpPr>
        <p:spPr>
          <a:xfrm>
            <a:off x="9155912" y="1470660"/>
            <a:ext cx="113108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A4ABEA4-FC8B-1335-1271-B8AD22FD139A}"/>
              </a:ext>
            </a:extLst>
          </p:cNvPr>
          <p:cNvCxnSpPr>
            <a:cxnSpLocks/>
          </p:cNvCxnSpPr>
          <p:nvPr/>
        </p:nvCxnSpPr>
        <p:spPr>
          <a:xfrm>
            <a:off x="8916364" y="1775460"/>
            <a:ext cx="104297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191453D-EF7E-4D3F-0038-FD2562E7C1A7}"/>
              </a:ext>
            </a:extLst>
          </p:cNvPr>
          <p:cNvCxnSpPr>
            <a:cxnSpLocks/>
          </p:cNvCxnSpPr>
          <p:nvPr/>
        </p:nvCxnSpPr>
        <p:spPr>
          <a:xfrm>
            <a:off x="9652092" y="2138579"/>
            <a:ext cx="124752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8BF3442-AA46-7F8C-7838-11DF4351D0D0}"/>
              </a:ext>
            </a:extLst>
          </p:cNvPr>
          <p:cNvCxnSpPr/>
          <p:nvPr/>
        </p:nvCxnSpPr>
        <p:spPr>
          <a:xfrm>
            <a:off x="9168704" y="2467947"/>
            <a:ext cx="113108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7A06C733-7BF8-EA6D-620D-5DAB02DD69F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" b="38874"/>
          <a:stretch/>
        </p:blipFill>
        <p:spPr>
          <a:xfrm>
            <a:off x="853019" y="2096881"/>
            <a:ext cx="3613550" cy="42851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026948FB-92AA-C2FE-17A0-D57DDCBFAB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227" t="-185"/>
          <a:stretch/>
        </p:blipFill>
        <p:spPr>
          <a:xfrm>
            <a:off x="8980325" y="3030211"/>
            <a:ext cx="1343534" cy="2508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5867AE-2D5D-3277-D093-0B2050EDB3E9}"/>
              </a:ext>
            </a:extLst>
          </p:cNvPr>
          <p:cNvSpPr/>
          <p:nvPr/>
        </p:nvSpPr>
        <p:spPr>
          <a:xfrm>
            <a:off x="9632036" y="3045281"/>
            <a:ext cx="346582" cy="2002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573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BE2C4-C4CA-C436-A91F-36E5176DC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35" y="0"/>
            <a:ext cx="11029616" cy="1188720"/>
          </a:xfrm>
        </p:spPr>
        <p:txBody>
          <a:bodyPr/>
          <a:lstStyle/>
          <a:p>
            <a:r>
              <a:rPr lang="en-US" dirty="0"/>
              <a:t>3. </a:t>
            </a:r>
            <a:r>
              <a:rPr lang="en-US" altLang="zh-CN" dirty="0"/>
              <a:t>product name </a:t>
            </a:r>
            <a:r>
              <a:rPr lang="en-US" altLang="zh-TW" dirty="0"/>
              <a:t>(</a:t>
            </a:r>
            <a:r>
              <a:rPr lang="zh-TW" altLang="en-US" dirty="0"/>
              <a:t>產品名稱</a:t>
            </a:r>
            <a:r>
              <a:rPr lang="en-US" altLang="zh-TW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4FDB4-E34B-5570-ABD6-9E3AF5DB1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435" y="1282243"/>
            <a:ext cx="4207729" cy="3634486"/>
          </a:xfrm>
        </p:spPr>
        <p:txBody>
          <a:bodyPr>
            <a:normAutofit/>
          </a:bodyPr>
          <a:lstStyle/>
          <a:p>
            <a:r>
              <a:rPr lang="en-US" dirty="0"/>
              <a:t>Keywords </a:t>
            </a:r>
            <a:r>
              <a:rPr lang="zh-CN" altLang="en-US" dirty="0"/>
              <a:t>人壽，賬戶 </a:t>
            </a:r>
            <a:r>
              <a:rPr lang="en-US" altLang="zh-CN" dirty="0"/>
              <a:t>and </a:t>
            </a:r>
            <a:r>
              <a:rPr lang="zh-CN" altLang="en-US" dirty="0"/>
              <a:t>委托</a:t>
            </a:r>
            <a:r>
              <a:rPr lang="en-US" altLang="zh-CN" dirty="0"/>
              <a:t> are used to identify lines containing product name;</a:t>
            </a:r>
          </a:p>
          <a:p>
            <a:r>
              <a:rPr lang="en-US" altLang="zh-CN" dirty="0"/>
              <a:t>Certain keywords are filtered out to ensure the line isn’t incorrectly extracted</a:t>
            </a:r>
            <a:endParaRPr lang="en-US" dirty="0"/>
          </a:p>
          <a:p>
            <a:r>
              <a:rPr lang="en-US" dirty="0"/>
              <a:t>Due to variety of naming syntax/structure (line breaks, usage of parentheses) and differing wording, only ~65% accuracy achieved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4494FC-4263-1D4F-5541-44300A119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61" y="4686751"/>
            <a:ext cx="4592171" cy="4920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6337E4-D0F0-03E3-EBD3-23E8A7178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443" y="1282243"/>
            <a:ext cx="6771503" cy="2544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1E8C3F-5BA9-C5AA-4786-14F6B4C7D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61" y="5256261"/>
            <a:ext cx="7178853" cy="12718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B3FE8E-A6FE-6924-3D5E-1BA20ECEF5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61" y="6544136"/>
            <a:ext cx="2629267" cy="21910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D0377AD-46AB-49BD-AA5B-B346808B3567}"/>
              </a:ext>
            </a:extLst>
          </p:cNvPr>
          <p:cNvSpPr/>
          <p:nvPr/>
        </p:nvSpPr>
        <p:spPr>
          <a:xfrm>
            <a:off x="5318143" y="1282243"/>
            <a:ext cx="3305674" cy="2544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6DEB608-E3C8-D470-15D9-A3131FADE0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02"/>
          <a:stretch/>
        </p:blipFill>
        <p:spPr>
          <a:xfrm>
            <a:off x="6934200" y="2294876"/>
            <a:ext cx="3565443" cy="127184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6E74B11-BD5C-6F33-4E3C-1E7BF77A0B48}"/>
              </a:ext>
            </a:extLst>
          </p:cNvPr>
          <p:cNvSpPr/>
          <p:nvPr/>
        </p:nvSpPr>
        <p:spPr>
          <a:xfrm>
            <a:off x="6934201" y="2319478"/>
            <a:ext cx="2731040" cy="6788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985DB95-459A-CC76-28C2-F7FD5CB0C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2237" y="1685317"/>
            <a:ext cx="6643531" cy="5207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5DA8173-1BFD-B6E5-43F8-CF5EC5518458}"/>
              </a:ext>
            </a:extLst>
          </p:cNvPr>
          <p:cNvSpPr/>
          <p:nvPr/>
        </p:nvSpPr>
        <p:spPr>
          <a:xfrm>
            <a:off x="5332237" y="1691296"/>
            <a:ext cx="4362499" cy="2544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74732E1-5F88-4DDB-AF49-FC9DB2E81BA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6351"/>
          <a:stretch/>
        </p:blipFill>
        <p:spPr>
          <a:xfrm>
            <a:off x="6053244" y="3406105"/>
            <a:ext cx="5245068" cy="52077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EC6AA9A-9AB1-5BCE-3C22-4F85CF4E3C62}"/>
              </a:ext>
            </a:extLst>
          </p:cNvPr>
          <p:cNvSpPr/>
          <p:nvPr/>
        </p:nvSpPr>
        <p:spPr>
          <a:xfrm>
            <a:off x="6096000" y="3470771"/>
            <a:ext cx="5159556" cy="2544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C056FEA-4D0A-DA79-F917-6568436A4A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1800" y="3938172"/>
            <a:ext cx="3964449" cy="105770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0C67C6A-EEC2-DC5A-972E-8FC28C290D00}"/>
              </a:ext>
            </a:extLst>
          </p:cNvPr>
          <p:cNvSpPr/>
          <p:nvPr/>
        </p:nvSpPr>
        <p:spPr>
          <a:xfrm>
            <a:off x="7511045" y="4024072"/>
            <a:ext cx="2504303" cy="5437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031147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80676-51B8-CA5E-3278-90B5A7454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232600"/>
            <a:ext cx="11029616" cy="1188720"/>
          </a:xfrm>
        </p:spPr>
        <p:txBody>
          <a:bodyPr/>
          <a:lstStyle/>
          <a:p>
            <a:r>
              <a:rPr lang="en-US" dirty="0"/>
              <a:t>directory </a:t>
            </a:r>
            <a:r>
              <a:rPr lang="en-US" altLang="zh-CN" dirty="0"/>
              <a:t>arrangement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9692D-8DFC-B3F7-43A8-357CDE0BA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268" y="2082523"/>
            <a:ext cx="11029615" cy="3634486"/>
          </a:xfrm>
        </p:spPr>
        <p:txBody>
          <a:bodyPr/>
          <a:lstStyle/>
          <a:p>
            <a:r>
              <a:rPr lang="en-US" dirty="0"/>
              <a:t>In each folder (month and year), there are 3 folders;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Reports to be read should be placed in the “unread” folder</a:t>
            </a:r>
          </a:p>
          <a:p>
            <a:r>
              <a:rPr lang="en-US" dirty="0"/>
              <a:t>After extracting data, reports with data successfully extracted will be transferred to the “read” folder</a:t>
            </a:r>
          </a:p>
          <a:p>
            <a:r>
              <a:rPr lang="en-US" dirty="0"/>
              <a:t>Reports with data that cannot be successfully extracted/read will be transferred to the “</a:t>
            </a:r>
            <a:r>
              <a:rPr lang="en-US" dirty="0" err="1"/>
              <a:t>cannot_be_read</a:t>
            </a:r>
            <a:r>
              <a:rPr lang="en-US" dirty="0"/>
              <a:t>” folder, for manual reading and inputting of data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14468F-5542-DAD4-F868-B9E832C1B4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70"/>
          <a:stretch/>
        </p:blipFill>
        <p:spPr>
          <a:xfrm>
            <a:off x="5051273" y="2330177"/>
            <a:ext cx="7045477" cy="10988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D5C582-451E-544D-306D-FF27D07B44EE}"/>
              </a:ext>
            </a:extLst>
          </p:cNvPr>
          <p:cNvSpPr txBox="1"/>
          <p:nvPr/>
        </p:nvSpPr>
        <p:spPr>
          <a:xfrm>
            <a:off x="6712856" y="2417923"/>
            <a:ext cx="1999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>
                <a:solidFill>
                  <a:schemeClr val="bg1"/>
                </a:solidFill>
              </a:rPr>
              <a:t>(</a:t>
            </a:r>
            <a:r>
              <a:rPr lang="zh-CN" altLang="en-US" u="sng" dirty="0">
                <a:solidFill>
                  <a:schemeClr val="bg1"/>
                </a:solidFill>
              </a:rPr>
              <a:t>無法讀取</a:t>
            </a:r>
            <a:r>
              <a:rPr lang="en-US" altLang="zh-CN" u="sng" dirty="0">
                <a:solidFill>
                  <a:schemeClr val="bg1"/>
                </a:solidFill>
              </a:rPr>
              <a:t>)</a:t>
            </a:r>
            <a:endParaRPr lang="en-US" u="sng" dirty="0">
              <a:solidFill>
                <a:schemeClr val="bg1"/>
              </a:solidFill>
            </a:endParaRPr>
          </a:p>
          <a:p>
            <a:r>
              <a:rPr lang="en-US" altLang="zh-CN" u="sng" dirty="0">
                <a:solidFill>
                  <a:schemeClr val="bg1"/>
                </a:solidFill>
              </a:rPr>
              <a:t>(</a:t>
            </a:r>
            <a:r>
              <a:rPr lang="zh-CN" altLang="en-US" u="sng" dirty="0">
                <a:solidFill>
                  <a:schemeClr val="bg1"/>
                </a:solidFill>
              </a:rPr>
              <a:t>已讀取</a:t>
            </a:r>
            <a:r>
              <a:rPr lang="en-US" altLang="zh-CN" u="sng" dirty="0">
                <a:solidFill>
                  <a:schemeClr val="bg1"/>
                </a:solidFill>
              </a:rPr>
              <a:t>)</a:t>
            </a:r>
            <a:endParaRPr lang="en-US" u="sng" dirty="0">
              <a:solidFill>
                <a:schemeClr val="bg1"/>
              </a:solidFill>
            </a:endParaRPr>
          </a:p>
          <a:p>
            <a:r>
              <a:rPr lang="en-US" altLang="zh-CN" u="sng" dirty="0">
                <a:solidFill>
                  <a:schemeClr val="bg1"/>
                </a:solidFill>
              </a:rPr>
              <a:t>(</a:t>
            </a:r>
            <a:r>
              <a:rPr lang="zh-CN" altLang="en-US" u="sng" dirty="0">
                <a:solidFill>
                  <a:schemeClr val="bg1"/>
                </a:solidFill>
              </a:rPr>
              <a:t>未讀取</a:t>
            </a:r>
            <a:r>
              <a:rPr lang="en-US" altLang="zh-CN" u="sng" dirty="0">
                <a:solidFill>
                  <a:schemeClr val="bg1"/>
                </a:solidFill>
              </a:rPr>
              <a:t>)</a:t>
            </a:r>
            <a:endParaRPr lang="en-US" u="sng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42D1EA-2057-FB89-C706-0E1FF4C59D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737"/>
          <a:stretch/>
        </p:blipFill>
        <p:spPr>
          <a:xfrm>
            <a:off x="1124117" y="2237552"/>
            <a:ext cx="3038974" cy="13031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3F8994-560B-5C69-A3EB-C751EADFF0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1" r="81631"/>
          <a:stretch/>
        </p:blipFill>
        <p:spPr>
          <a:xfrm>
            <a:off x="95250" y="2237551"/>
            <a:ext cx="1085850" cy="130312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21C141-BFFC-EEAA-7AC4-3FBF06D87FFB}"/>
              </a:ext>
            </a:extLst>
          </p:cNvPr>
          <p:cNvCxnSpPr>
            <a:cxnSpLocks/>
          </p:cNvCxnSpPr>
          <p:nvPr/>
        </p:nvCxnSpPr>
        <p:spPr>
          <a:xfrm flipH="1">
            <a:off x="4163091" y="2330177"/>
            <a:ext cx="888182" cy="889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726BDC-5710-7647-8253-7F401D969951}"/>
              </a:ext>
            </a:extLst>
          </p:cNvPr>
          <p:cNvCxnSpPr/>
          <p:nvPr/>
        </p:nvCxnSpPr>
        <p:spPr>
          <a:xfrm flipH="1" flipV="1">
            <a:off x="4163091" y="3341253"/>
            <a:ext cx="888182" cy="877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441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672F-F1E4-23C7-61E5-F07549063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-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AE55D-C8D7-A254-ECCD-8D548F86E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892" y="2014928"/>
            <a:ext cx="11029615" cy="2222899"/>
          </a:xfrm>
        </p:spPr>
        <p:txBody>
          <a:bodyPr/>
          <a:lstStyle/>
          <a:p>
            <a:r>
              <a:rPr lang="en-US" dirty="0"/>
              <a:t>Saves time </a:t>
            </a:r>
          </a:p>
          <a:p>
            <a:pPr lvl="1"/>
            <a:r>
              <a:rPr lang="en-US" dirty="0"/>
              <a:t>Extracting data from 900+ files takes 7-9 minutes</a:t>
            </a:r>
          </a:p>
          <a:p>
            <a:pPr lvl="1"/>
            <a:r>
              <a:rPr lang="en-US" altLang="zh-CN" dirty="0"/>
              <a:t>each file ~0.5s, compared to at least 10 seconds for human operation (opening file, inputting text etc.)</a:t>
            </a:r>
          </a:p>
          <a:p>
            <a:pPr marL="324000" lvl="1" indent="0">
              <a:buNone/>
            </a:pPr>
            <a:endParaRPr lang="en-US" dirty="0"/>
          </a:p>
          <a:p>
            <a:r>
              <a:rPr lang="en-US" dirty="0"/>
              <a:t>Human effort can be transferred to more important/less monotonous tasks</a:t>
            </a:r>
          </a:p>
          <a:p>
            <a:r>
              <a:rPr lang="en-US" dirty="0"/>
              <a:t>Reduce (but not eliminate) human error</a:t>
            </a:r>
          </a:p>
        </p:txBody>
      </p:sp>
    </p:spTree>
    <p:extLst>
      <p:ext uri="{BB962C8B-B14F-4D97-AF65-F5344CB8AC3E}">
        <p14:creationId xmlns:p14="http://schemas.microsoft.com/office/powerpoint/2010/main" val="4294248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BE2C4-C4CA-C436-A91F-36E5176DC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35" y="-148281"/>
            <a:ext cx="11029616" cy="1188720"/>
          </a:xfrm>
        </p:spPr>
        <p:txBody>
          <a:bodyPr/>
          <a:lstStyle/>
          <a:p>
            <a:r>
              <a:rPr lang="en-US" dirty="0"/>
              <a:t>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4FDB4-E34B-5570-ABD6-9E3AF5DB1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435" y="1026435"/>
            <a:ext cx="9609014" cy="5728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Test data: monthly reports from April, May of 2022 (202204, 202205):</a:t>
            </a:r>
          </a:p>
          <a:p>
            <a:r>
              <a:rPr lang="en-US" dirty="0"/>
              <a:t>Total tested: </a:t>
            </a:r>
            <a:r>
              <a:rPr lang="en-US" i="1" dirty="0"/>
              <a:t>945</a:t>
            </a:r>
            <a:r>
              <a:rPr lang="en-US" dirty="0"/>
              <a:t> files</a:t>
            </a:r>
          </a:p>
          <a:p>
            <a:endParaRPr lang="en-US" dirty="0"/>
          </a:p>
          <a:p>
            <a:r>
              <a:rPr lang="en-US" dirty="0"/>
              <a:t>Date extracted: </a:t>
            </a:r>
            <a:r>
              <a:rPr lang="en-US" i="1" u="sng" dirty="0">
                <a:solidFill>
                  <a:schemeClr val="accent4">
                    <a:lumMod val="75000"/>
                  </a:schemeClr>
                </a:solidFill>
              </a:rPr>
              <a:t>96.20%</a:t>
            </a:r>
            <a:r>
              <a:rPr lang="en-US" i="1" dirty="0"/>
              <a:t> </a:t>
            </a:r>
            <a:r>
              <a:rPr lang="en-US" dirty="0"/>
              <a:t>(</a:t>
            </a:r>
            <a:r>
              <a:rPr lang="en-US" i="1" dirty="0"/>
              <a:t>909</a:t>
            </a:r>
            <a:r>
              <a:rPr lang="en-US" dirty="0"/>
              <a:t> files,  36 could not be extracted)</a:t>
            </a:r>
          </a:p>
          <a:p>
            <a:r>
              <a:rPr lang="en-US" dirty="0"/>
              <a:t>Date correct: </a:t>
            </a:r>
            <a:r>
              <a:rPr lang="en-US" i="1" dirty="0"/>
              <a:t>95.68% </a:t>
            </a:r>
            <a:r>
              <a:rPr lang="en-US" dirty="0"/>
              <a:t>(</a:t>
            </a:r>
            <a:r>
              <a:rPr lang="en-US" i="1" dirty="0"/>
              <a:t>905</a:t>
            </a:r>
            <a:r>
              <a:rPr lang="en-US" dirty="0"/>
              <a:t> files, 5 extracted but incorrect)</a:t>
            </a:r>
          </a:p>
          <a:p>
            <a:r>
              <a:rPr lang="en-US" dirty="0"/>
              <a:t>Accuracy of extracted files: </a:t>
            </a:r>
            <a:r>
              <a:rPr lang="en-US" i="1" u="sng" dirty="0">
                <a:solidFill>
                  <a:schemeClr val="accent4">
                    <a:lumMod val="75000"/>
                  </a:schemeClr>
                </a:solidFill>
              </a:rPr>
              <a:t>99.56%</a:t>
            </a:r>
          </a:p>
          <a:p>
            <a:endParaRPr lang="en-US" dirty="0"/>
          </a:p>
          <a:p>
            <a:r>
              <a:rPr lang="en-US" dirty="0"/>
              <a:t>AUM extracted: </a:t>
            </a:r>
            <a:r>
              <a:rPr lang="en-US" i="1" u="sng" dirty="0">
                <a:solidFill>
                  <a:srgbClr val="C89800"/>
                </a:solidFill>
              </a:rPr>
              <a:t>80.21%</a:t>
            </a:r>
            <a:r>
              <a:rPr lang="en-US" dirty="0"/>
              <a:t> (</a:t>
            </a:r>
            <a:r>
              <a:rPr lang="en-US" i="1" dirty="0"/>
              <a:t>758</a:t>
            </a:r>
            <a:r>
              <a:rPr lang="en-US" dirty="0"/>
              <a:t> files, 187 could not be extracted)</a:t>
            </a:r>
          </a:p>
          <a:p>
            <a:r>
              <a:rPr lang="en-US" dirty="0"/>
              <a:t>AUM correct: </a:t>
            </a:r>
            <a:r>
              <a:rPr lang="en-US" i="1" dirty="0"/>
              <a:t>79.89%</a:t>
            </a:r>
            <a:r>
              <a:rPr lang="en-US" dirty="0"/>
              <a:t> (</a:t>
            </a:r>
            <a:r>
              <a:rPr lang="en-US" i="1" dirty="0"/>
              <a:t>755</a:t>
            </a:r>
            <a:r>
              <a:rPr lang="en-US" dirty="0"/>
              <a:t> files , 3 extracted but incorrect)</a:t>
            </a:r>
          </a:p>
          <a:p>
            <a:r>
              <a:rPr lang="en-US" dirty="0"/>
              <a:t>Accuracy of extracted files: </a:t>
            </a:r>
            <a:r>
              <a:rPr lang="en-US" i="1" u="sng" dirty="0">
                <a:solidFill>
                  <a:schemeClr val="accent4">
                    <a:lumMod val="75000"/>
                  </a:schemeClr>
                </a:solidFill>
              </a:rPr>
              <a:t>99.60%</a:t>
            </a:r>
          </a:p>
          <a:p>
            <a:endParaRPr lang="en-US" dirty="0"/>
          </a:p>
          <a:p>
            <a:r>
              <a:rPr lang="en-US" dirty="0"/>
              <a:t>product name </a:t>
            </a:r>
            <a:r>
              <a:rPr lang="en-US" altLang="zh-CN" dirty="0"/>
              <a:t>extracted: </a:t>
            </a:r>
            <a:r>
              <a:rPr lang="en-US" altLang="zh-CN" i="1" u="sng" dirty="0">
                <a:solidFill>
                  <a:srgbClr val="C89800"/>
                </a:solidFill>
              </a:rPr>
              <a:t>83.49%</a:t>
            </a:r>
            <a:r>
              <a:rPr lang="en-US" altLang="zh-CN" i="1" dirty="0"/>
              <a:t> </a:t>
            </a:r>
            <a:r>
              <a:rPr lang="en-US" dirty="0"/>
              <a:t>(</a:t>
            </a:r>
            <a:r>
              <a:rPr lang="en-US" i="1" dirty="0"/>
              <a:t>789</a:t>
            </a:r>
            <a:r>
              <a:rPr lang="en-US" dirty="0"/>
              <a:t> files, 156 could not be extracted)</a:t>
            </a:r>
          </a:p>
          <a:p>
            <a:r>
              <a:rPr lang="en-US" dirty="0"/>
              <a:t>product name correct: </a:t>
            </a:r>
            <a:r>
              <a:rPr lang="en-US" i="1" u="sng" dirty="0">
                <a:solidFill>
                  <a:srgbClr val="FF0000"/>
                </a:solidFill>
              </a:rPr>
              <a:t>64.97%</a:t>
            </a:r>
            <a:r>
              <a:rPr lang="en-US" dirty="0"/>
              <a:t> (</a:t>
            </a:r>
            <a:r>
              <a:rPr lang="en-US" i="1" dirty="0"/>
              <a:t>614</a:t>
            </a:r>
            <a:r>
              <a:rPr lang="en-US" dirty="0"/>
              <a:t> files , </a:t>
            </a:r>
            <a:r>
              <a:rPr lang="en-US" dirty="0">
                <a:solidFill>
                  <a:schemeClr val="tx1"/>
                </a:solidFill>
              </a:rPr>
              <a:t>331</a:t>
            </a:r>
            <a:r>
              <a:rPr lang="en-US" dirty="0"/>
              <a:t> extracted but incorrect)</a:t>
            </a:r>
          </a:p>
          <a:p>
            <a:r>
              <a:rPr lang="en-US" dirty="0"/>
              <a:t>Accuracy of extracted files: </a:t>
            </a:r>
            <a:r>
              <a:rPr lang="en-US" i="1" u="sng" dirty="0">
                <a:solidFill>
                  <a:srgbClr val="FF0000"/>
                </a:solidFill>
              </a:rPr>
              <a:t>77.82%</a:t>
            </a:r>
          </a:p>
        </p:txBody>
      </p:sp>
    </p:spTree>
    <p:extLst>
      <p:ext uri="{BB962C8B-B14F-4D97-AF65-F5344CB8AC3E}">
        <p14:creationId xmlns:p14="http://schemas.microsoft.com/office/powerpoint/2010/main" val="4254477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BE2C4-C4CA-C436-A91F-36E5176DC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35" y="0"/>
            <a:ext cx="11029616" cy="1188720"/>
          </a:xfrm>
        </p:spPr>
        <p:txBody>
          <a:bodyPr/>
          <a:lstStyle/>
          <a:p>
            <a:r>
              <a:rPr lang="en-US" dirty="0"/>
              <a:t>limitations – file read corruption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4FDB4-E34B-5570-ABD6-9E3AF5DB1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26" y="1188720"/>
            <a:ext cx="4207729" cy="129334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File corruption </a:t>
            </a:r>
          </a:p>
          <a:p>
            <a:pPr lvl="1"/>
            <a:r>
              <a:rPr lang="en-US" dirty="0"/>
              <a:t>Unicode encoding conflict</a:t>
            </a:r>
          </a:p>
          <a:p>
            <a:pPr lvl="1"/>
            <a:r>
              <a:rPr lang="en-US" dirty="0"/>
              <a:t>Font error</a:t>
            </a:r>
          </a:p>
          <a:p>
            <a:r>
              <a:rPr lang="en-US" dirty="0"/>
              <a:t>Correct text is cannot be scraped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15CF33-3B7B-DB5F-6674-7F8FF43748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70" b="1"/>
          <a:stretch/>
        </p:blipFill>
        <p:spPr>
          <a:xfrm>
            <a:off x="4486279" y="1288784"/>
            <a:ext cx="7289286" cy="25078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4236E6-3856-A964-5D07-C463D45FE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279" y="4143658"/>
            <a:ext cx="7289286" cy="226080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7ECE24-4DB7-6EAF-9992-2272D20402BD}"/>
              </a:ext>
            </a:extLst>
          </p:cNvPr>
          <p:cNvCxnSpPr>
            <a:cxnSpLocks/>
          </p:cNvCxnSpPr>
          <p:nvPr/>
        </p:nvCxnSpPr>
        <p:spPr>
          <a:xfrm>
            <a:off x="3912973" y="3865824"/>
            <a:ext cx="829550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879E2E2-6B84-CF4E-5ACA-7063AB95CFE3}"/>
              </a:ext>
            </a:extLst>
          </p:cNvPr>
          <p:cNvSpPr txBox="1"/>
          <p:nvPr/>
        </p:nvSpPr>
        <p:spPr>
          <a:xfrm>
            <a:off x="762425" y="4836018"/>
            <a:ext cx="2776642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����������������</a:t>
            </a:r>
          </a:p>
          <a:p>
            <a:r>
              <a:rPr lang="en-US" sz="1100" dirty="0"/>
              <a:t>�������������(ETF)���������������������������</a:t>
            </a:r>
          </a:p>
          <a:p>
            <a:r>
              <a:rPr lang="en-US" sz="1100" dirty="0"/>
              <a:t>��������������������������������������������</a:t>
            </a:r>
          </a:p>
          <a:p>
            <a:r>
              <a:rPr lang="en-US" sz="1100" dirty="0"/>
              <a:t>���������������������</a:t>
            </a:r>
          </a:p>
          <a:p>
            <a:r>
              <a:rPr lang="en-US" sz="1100" dirty="0"/>
              <a:t>�������������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5975254-B76D-B300-B857-267BB42249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477" y="2512314"/>
            <a:ext cx="2870462" cy="1794039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0584F3EE-B9DC-8F6B-E295-84BED03CB815}"/>
              </a:ext>
            </a:extLst>
          </p:cNvPr>
          <p:cNvSpPr/>
          <p:nvPr/>
        </p:nvSpPr>
        <p:spPr>
          <a:xfrm rot="5400000">
            <a:off x="1640626" y="4264188"/>
            <a:ext cx="469556" cy="454608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3F8280-A543-B7BA-584D-ACF8220B9146}"/>
              </a:ext>
            </a:extLst>
          </p:cNvPr>
          <p:cNvSpPr txBox="1"/>
          <p:nvPr/>
        </p:nvSpPr>
        <p:spPr>
          <a:xfrm>
            <a:off x="2102708" y="4256714"/>
            <a:ext cx="10086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manual </a:t>
            </a:r>
          </a:p>
          <a:p>
            <a:r>
              <a:rPr lang="en-US" sz="1100" dirty="0"/>
              <a:t>copy/pasting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309D07-B448-C315-18CE-7B8AD80800F9}"/>
              </a:ext>
            </a:extLst>
          </p:cNvPr>
          <p:cNvSpPr/>
          <p:nvPr/>
        </p:nvSpPr>
        <p:spPr>
          <a:xfrm>
            <a:off x="604370" y="2534451"/>
            <a:ext cx="3028517" cy="40186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921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BE2C4-C4CA-C436-A91F-36E5176DC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35" y="0"/>
            <a:ext cx="11029616" cy="1188720"/>
          </a:xfrm>
        </p:spPr>
        <p:txBody>
          <a:bodyPr/>
          <a:lstStyle/>
          <a:p>
            <a:r>
              <a:rPr lang="en-US" dirty="0"/>
              <a:t>limitations –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4FDB4-E34B-5570-ABD6-9E3AF5DB1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92228"/>
            <a:ext cx="3698790" cy="3142802"/>
          </a:xfrm>
        </p:spPr>
        <p:txBody>
          <a:bodyPr>
            <a:normAutofit/>
          </a:bodyPr>
          <a:lstStyle/>
          <a:p>
            <a:r>
              <a:rPr lang="en-US" sz="1600" dirty="0"/>
              <a:t>pdf file is an image, no text</a:t>
            </a:r>
          </a:p>
          <a:p>
            <a:r>
              <a:rPr lang="en-US" sz="1600" dirty="0"/>
              <a:t>Correct text cannot be extracted</a:t>
            </a:r>
          </a:p>
          <a:p>
            <a:endParaRPr lang="en-US" sz="1600" dirty="0"/>
          </a:p>
          <a:p>
            <a:pPr marL="324000" lvl="1" indent="0">
              <a:buNone/>
            </a:pPr>
            <a:endParaRPr lang="en-US" sz="12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7ECE24-4DB7-6EAF-9992-2272D20402BD}"/>
              </a:ext>
            </a:extLst>
          </p:cNvPr>
          <p:cNvCxnSpPr>
            <a:cxnSpLocks/>
          </p:cNvCxnSpPr>
          <p:nvPr/>
        </p:nvCxnSpPr>
        <p:spPr>
          <a:xfrm>
            <a:off x="3525795" y="3578963"/>
            <a:ext cx="86662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763049B-E8D0-E167-0558-92E535E996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812"/>
          <a:stretch/>
        </p:blipFill>
        <p:spPr>
          <a:xfrm>
            <a:off x="4968878" y="1002275"/>
            <a:ext cx="7100156" cy="19873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DC7355-8D7D-C68C-E0CB-C4015011F894}"/>
              </a:ext>
            </a:extLst>
          </p:cNvPr>
          <p:cNvSpPr/>
          <p:nvPr/>
        </p:nvSpPr>
        <p:spPr>
          <a:xfrm>
            <a:off x="4968878" y="1169476"/>
            <a:ext cx="1415447" cy="30232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5586AB-DBDE-130A-28CA-BE24975A7026}"/>
              </a:ext>
            </a:extLst>
          </p:cNvPr>
          <p:cNvSpPr/>
          <p:nvPr/>
        </p:nvSpPr>
        <p:spPr>
          <a:xfrm>
            <a:off x="7652140" y="1002275"/>
            <a:ext cx="1415447" cy="17255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5E148D-B870-3766-3C05-29F9C8755FD3}"/>
              </a:ext>
            </a:extLst>
          </p:cNvPr>
          <p:cNvSpPr/>
          <p:nvPr/>
        </p:nvSpPr>
        <p:spPr>
          <a:xfrm>
            <a:off x="6027441" y="1981494"/>
            <a:ext cx="1205382" cy="4211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4EDD3E9-7BCF-303C-AB10-A5E2CE832C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50"/>
          <a:stretch/>
        </p:blipFill>
        <p:spPr>
          <a:xfrm>
            <a:off x="4968878" y="3971304"/>
            <a:ext cx="7223122" cy="199790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91AFA60-EE64-4B3A-E38C-FD31864EF80F}"/>
              </a:ext>
            </a:extLst>
          </p:cNvPr>
          <p:cNvSpPr/>
          <p:nvPr/>
        </p:nvSpPr>
        <p:spPr>
          <a:xfrm>
            <a:off x="4968878" y="4227613"/>
            <a:ext cx="1415447" cy="30232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13FA19-6964-AAF7-10ED-6CC5A802DBDD}"/>
              </a:ext>
            </a:extLst>
          </p:cNvPr>
          <p:cNvSpPr/>
          <p:nvPr/>
        </p:nvSpPr>
        <p:spPr>
          <a:xfrm>
            <a:off x="7811232" y="3985683"/>
            <a:ext cx="1415447" cy="17255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7AF584-0DFD-AA91-CE1C-1C4FFBCC3002}"/>
              </a:ext>
            </a:extLst>
          </p:cNvPr>
          <p:cNvSpPr/>
          <p:nvPr/>
        </p:nvSpPr>
        <p:spPr>
          <a:xfrm>
            <a:off x="6082217" y="4954428"/>
            <a:ext cx="1310415" cy="49909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EE42DD-5574-E533-E960-F0323EBBC97C}"/>
              </a:ext>
            </a:extLst>
          </p:cNvPr>
          <p:cNvSpPr txBox="1"/>
          <p:nvPr/>
        </p:nvSpPr>
        <p:spPr>
          <a:xfrm>
            <a:off x="3679743" y="1501308"/>
            <a:ext cx="1289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pdf is a series</a:t>
            </a:r>
          </a:p>
          <a:p>
            <a:r>
              <a:rPr lang="en-US" sz="1400" dirty="0"/>
              <a:t>of images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647B22-1460-536A-44E0-0205CD65A658}"/>
              </a:ext>
            </a:extLst>
          </p:cNvPr>
          <p:cNvSpPr txBox="1"/>
          <p:nvPr/>
        </p:nvSpPr>
        <p:spPr>
          <a:xfrm>
            <a:off x="3679743" y="4648100"/>
            <a:ext cx="13580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pdf is readable</a:t>
            </a:r>
          </a:p>
          <a:p>
            <a:r>
              <a:rPr lang="en-US" sz="1400" dirty="0"/>
              <a:t>text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8630E6-74EB-28FB-3C7F-8F610FB9635B}"/>
              </a:ext>
            </a:extLst>
          </p:cNvPr>
          <p:cNvSpPr txBox="1"/>
          <p:nvPr/>
        </p:nvSpPr>
        <p:spPr>
          <a:xfrm>
            <a:off x="5060873" y="3158673"/>
            <a:ext cx="3805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(since text is saved as pixels, low definition)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458656-E295-F468-69D1-DAE9A23CB519}"/>
              </a:ext>
            </a:extLst>
          </p:cNvPr>
          <p:cNvSpPr txBox="1"/>
          <p:nvPr/>
        </p:nvSpPr>
        <p:spPr>
          <a:xfrm>
            <a:off x="5166968" y="6282756"/>
            <a:ext cx="5589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(since text is saved as Unicode characters, higher definition)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6D1C106-7D14-D966-9A88-80F20D555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7963" y="2018857"/>
            <a:ext cx="1302891" cy="136493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BCDE4C6-D596-A447-29A0-CB9171C20B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3405"/>
          <a:stretch/>
        </p:blipFill>
        <p:spPr>
          <a:xfrm>
            <a:off x="3623079" y="5133399"/>
            <a:ext cx="1463481" cy="14713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8FB7BE-34F3-6D48-2AEB-95424CEEC6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9939"/>
          <a:stretch/>
        </p:blipFill>
        <p:spPr>
          <a:xfrm>
            <a:off x="290166" y="3160600"/>
            <a:ext cx="2939066" cy="23455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E0AF64-B328-5865-CAF4-F044CF6F89DA}"/>
              </a:ext>
            </a:extLst>
          </p:cNvPr>
          <p:cNvSpPr txBox="1"/>
          <p:nvPr/>
        </p:nvSpPr>
        <p:spPr>
          <a:xfrm>
            <a:off x="490575" y="3578963"/>
            <a:ext cx="705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(empty)</a:t>
            </a:r>
          </a:p>
        </p:txBody>
      </p:sp>
    </p:spTree>
    <p:extLst>
      <p:ext uri="{BB962C8B-B14F-4D97-AF65-F5344CB8AC3E}">
        <p14:creationId xmlns:p14="http://schemas.microsoft.com/office/powerpoint/2010/main" val="3342581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BE2C4-C4CA-C436-A91F-36E5176DC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101" y="-185976"/>
            <a:ext cx="11029616" cy="1188720"/>
          </a:xfrm>
        </p:spPr>
        <p:txBody>
          <a:bodyPr/>
          <a:lstStyle/>
          <a:p>
            <a:r>
              <a:rPr lang="en-US" dirty="0"/>
              <a:t>limitations – Why not </a:t>
            </a:r>
            <a:r>
              <a:rPr lang="en-US" dirty="0" err="1"/>
              <a:t>ocr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4FDB4-E34B-5570-ABD6-9E3AF5DB1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180" y="1002744"/>
            <a:ext cx="11579640" cy="5352123"/>
          </a:xfrm>
        </p:spPr>
        <p:txBody>
          <a:bodyPr>
            <a:normAutofit/>
          </a:bodyPr>
          <a:lstStyle/>
          <a:p>
            <a:r>
              <a:rPr lang="en-US" dirty="0"/>
              <a:t>Tesseract OCR (Optical Character Recognition, </a:t>
            </a:r>
            <a:r>
              <a:rPr lang="zh-TW" altLang="en-US" dirty="0"/>
              <a:t>光學字元辨識</a:t>
            </a:r>
            <a:r>
              <a:rPr lang="en-US" dirty="0"/>
              <a:t>) was attempted, but:</a:t>
            </a:r>
          </a:p>
          <a:p>
            <a:pPr lvl="1"/>
            <a:r>
              <a:rPr lang="en-US" dirty="0"/>
              <a:t>accuracy was low, especially with:</a:t>
            </a:r>
          </a:p>
          <a:p>
            <a:pPr lvl="2"/>
            <a:r>
              <a:rPr lang="en-US" altLang="zh-CN" dirty="0"/>
              <a:t>Chinese characters</a:t>
            </a:r>
          </a:p>
          <a:p>
            <a:pPr lvl="2"/>
            <a:r>
              <a:rPr lang="en-US" altLang="zh-CN" dirty="0"/>
              <a:t>punctuation</a:t>
            </a:r>
          </a:p>
          <a:p>
            <a:pPr lvl="2"/>
            <a:r>
              <a:rPr lang="en-US" altLang="zh-CN" dirty="0"/>
              <a:t>different languages in the same document</a:t>
            </a:r>
          </a:p>
          <a:p>
            <a:pPr lvl="2"/>
            <a:r>
              <a:rPr lang="en-US" altLang="zh-CN" dirty="0"/>
              <a:t>different fonts in the same document</a:t>
            </a:r>
          </a:p>
          <a:p>
            <a:pPr lvl="2"/>
            <a:r>
              <a:rPr lang="en-US" altLang="zh-CN" dirty="0"/>
              <a:t>low resolution (certain pdfs)</a:t>
            </a:r>
          </a:p>
          <a:p>
            <a:pPr lvl="2"/>
            <a:r>
              <a:rPr lang="en-US" altLang="zh-CN" dirty="0"/>
              <a:t>Whitespaces, tabs and line breaks often incorrectly recognized</a:t>
            </a:r>
          </a:p>
          <a:p>
            <a:pPr lvl="3"/>
            <a:r>
              <a:rPr lang="en-US" altLang="zh-CN" dirty="0"/>
              <a:t>e.g. 2022 12 1 vs 2022 1 21 vs 2022121</a:t>
            </a:r>
          </a:p>
          <a:p>
            <a:pPr marL="1008000" lvl="3" indent="0">
              <a:buNone/>
            </a:pPr>
            <a:endParaRPr lang="en-US" altLang="zh-CN" dirty="0"/>
          </a:p>
          <a:p>
            <a:pPr lvl="1"/>
            <a:r>
              <a:rPr lang="en-US" altLang="zh-CN" dirty="0"/>
              <a:t>Graph and table formatting is not recognized</a:t>
            </a:r>
          </a:p>
          <a:p>
            <a:pPr marL="324000" lvl="1" indent="0">
              <a:buNone/>
            </a:pPr>
            <a:endParaRPr lang="en-US" altLang="zh-CN" dirty="0"/>
          </a:p>
          <a:p>
            <a:pPr lvl="1"/>
            <a:r>
              <a:rPr lang="en-US" dirty="0"/>
              <a:t>runtime and memory usage increased drastically due to external importing and processing (+20-30%)</a:t>
            </a:r>
          </a:p>
          <a:p>
            <a:pPr marL="324000" lvl="1" indent="0">
              <a:buNone/>
            </a:pPr>
            <a:endParaRPr lang="en-US" dirty="0"/>
          </a:p>
          <a:p>
            <a:pPr lvl="1"/>
            <a:r>
              <a:rPr lang="en-US" dirty="0"/>
              <a:t>only a few files are images and need OCR for text recognition (10 files out of 945; or 1.06%)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344E0B-DF2E-1C4A-95C9-3FDED83CD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967" y="3864688"/>
            <a:ext cx="1363661" cy="126972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141B6E2-7A91-7B12-B4E5-EEE2754125C3}"/>
              </a:ext>
            </a:extLst>
          </p:cNvPr>
          <p:cNvCxnSpPr>
            <a:cxnSpLocks/>
          </p:cNvCxnSpPr>
          <p:nvPr/>
        </p:nvCxnSpPr>
        <p:spPr>
          <a:xfrm flipV="1">
            <a:off x="4663274" y="4561384"/>
            <a:ext cx="1605693" cy="1250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DDA3D59-3793-4BD4-C1E9-29645EF909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05" r="32532"/>
          <a:stretch/>
        </p:blipFill>
        <p:spPr>
          <a:xfrm>
            <a:off x="7528727" y="3913422"/>
            <a:ext cx="3779164" cy="87207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15B82B0-6BC3-4D04-CADC-D015FDF77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820" y="2754374"/>
            <a:ext cx="2542480" cy="664997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AD910DB-4486-9107-A9E7-ABAE7C144955}"/>
              </a:ext>
            </a:extLst>
          </p:cNvPr>
          <p:cNvCxnSpPr>
            <a:cxnSpLocks/>
          </p:cNvCxnSpPr>
          <p:nvPr/>
        </p:nvCxnSpPr>
        <p:spPr>
          <a:xfrm flipV="1">
            <a:off x="3379435" y="2960475"/>
            <a:ext cx="2352498" cy="4747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1B432A1F-9AEB-D934-59DF-6501746B94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897264"/>
            <a:ext cx="3105665" cy="375206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B8DA307-501F-E449-8A0D-720B8402D4AD}"/>
              </a:ext>
            </a:extLst>
          </p:cNvPr>
          <p:cNvCxnSpPr>
            <a:cxnSpLocks/>
          </p:cNvCxnSpPr>
          <p:nvPr/>
        </p:nvCxnSpPr>
        <p:spPr>
          <a:xfrm flipV="1">
            <a:off x="4412736" y="2097438"/>
            <a:ext cx="1609123" cy="6949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80B6E53-B057-DEBD-F817-4ED6F65724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6288" y="2690280"/>
            <a:ext cx="3764253" cy="69493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D1DF1C-24CC-ED50-F763-116022BA4046}"/>
              </a:ext>
            </a:extLst>
          </p:cNvPr>
          <p:cNvCxnSpPr>
            <a:cxnSpLocks/>
          </p:cNvCxnSpPr>
          <p:nvPr/>
        </p:nvCxnSpPr>
        <p:spPr>
          <a:xfrm>
            <a:off x="8148656" y="2529840"/>
            <a:ext cx="0" cy="10744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156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149A-4D15-BEC5-DA22-F9097E9540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0402" y="1157592"/>
            <a:ext cx="10993549" cy="1475013"/>
          </a:xfrm>
        </p:spPr>
        <p:txBody>
          <a:bodyPr/>
          <a:lstStyle/>
          <a:p>
            <a:r>
              <a:rPr lang="zh-CN" altLang="en-US" dirty="0"/>
              <a:t>謝謝！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9924FC-599D-CD83-6F5E-AA42BD3EA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693565"/>
            <a:ext cx="10993546" cy="590321"/>
          </a:xfrm>
        </p:spPr>
        <p:txBody>
          <a:bodyPr/>
          <a:lstStyle/>
          <a:p>
            <a:r>
              <a:rPr lang="en-US" altLang="zh-CN" dirty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313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49" name="Straight Arrow Connector 2048">
            <a:extLst>
              <a:ext uri="{FF2B5EF4-FFF2-40B4-BE49-F238E27FC236}">
                <a16:creationId xmlns:a16="http://schemas.microsoft.com/office/drawing/2014/main" id="{41D66571-5EF1-49DD-78A9-210B57A20DD3}"/>
              </a:ext>
            </a:extLst>
          </p:cNvPr>
          <p:cNvCxnSpPr>
            <a:cxnSpLocks/>
          </p:cNvCxnSpPr>
          <p:nvPr/>
        </p:nvCxnSpPr>
        <p:spPr>
          <a:xfrm>
            <a:off x="6151052" y="3995548"/>
            <a:ext cx="1788988" cy="8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87225F84-8349-CE4B-8E61-CFE9EDFC4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10" y="1628881"/>
            <a:ext cx="624042" cy="71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AE9EBB-ADEC-3A4E-4823-03BC3C2E3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10" y="2522881"/>
            <a:ext cx="624042" cy="71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1BC8593-DD3D-9CEF-7DFB-29397FC9F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10" y="3416881"/>
            <a:ext cx="624042" cy="71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4480379-1410-163C-2151-8B71E25B8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10" y="4310881"/>
            <a:ext cx="624042" cy="71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B06E525-4CD5-D618-C666-BF0C94B9D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10" y="5204881"/>
            <a:ext cx="624042" cy="71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54E74C-5E1B-8532-E0C3-6EBD80618814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1252152" y="1985477"/>
            <a:ext cx="2472123" cy="14314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62D0311-074F-1687-2C45-2D358C5D6FAC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1252152" y="2879477"/>
            <a:ext cx="2472123" cy="6923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D37973-9A4B-0D60-2978-22DC259DDE1F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1252152" y="3749675"/>
            <a:ext cx="2472123" cy="238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6D7331C-9C37-6308-5B7F-0327A0A8C542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1252152" y="3949700"/>
            <a:ext cx="2472123" cy="7177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8EDE6E-42DA-8940-CD5C-6F928B6C893B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252152" y="4130072"/>
            <a:ext cx="2472123" cy="1431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02EC068-033F-8D77-4778-FC52ABF781FB}"/>
              </a:ext>
            </a:extLst>
          </p:cNvPr>
          <p:cNvSpPr txBox="1"/>
          <p:nvPr/>
        </p:nvSpPr>
        <p:spPr>
          <a:xfrm>
            <a:off x="453080" y="915813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Monthly reports</a:t>
            </a:r>
          </a:p>
          <a:p>
            <a:r>
              <a:rPr lang="en-US" dirty="0"/>
              <a:t>(.pdf)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6023AD-CB6A-2991-ABD3-C1922EDDA3DF}"/>
              </a:ext>
            </a:extLst>
          </p:cNvPr>
          <p:cNvSpPr txBox="1"/>
          <p:nvPr/>
        </p:nvSpPr>
        <p:spPr>
          <a:xfrm>
            <a:off x="3857735" y="873059"/>
            <a:ext cx="2531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scraping program</a:t>
            </a:r>
          </a:p>
          <a:p>
            <a:r>
              <a:rPr lang="en-US" dirty="0"/>
              <a:t>(.</a:t>
            </a:r>
            <a:r>
              <a:rPr lang="en-US" dirty="0" err="1"/>
              <a:t>py</a:t>
            </a:r>
            <a:r>
              <a:rPr lang="en-US" dirty="0"/>
              <a:t>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7646D24-AB61-7ADA-7082-F9F54892BD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51" t="1702" r="11121"/>
          <a:stretch/>
        </p:blipFill>
        <p:spPr>
          <a:xfrm>
            <a:off x="3775742" y="2518634"/>
            <a:ext cx="3408377" cy="3200822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A79097F-B87F-FFAA-9FD5-024662D47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742" y="1485026"/>
            <a:ext cx="1000899" cy="100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3" name="TextBox 2052">
            <a:extLst>
              <a:ext uri="{FF2B5EF4-FFF2-40B4-BE49-F238E27FC236}">
                <a16:creationId xmlns:a16="http://schemas.microsoft.com/office/drawing/2014/main" id="{FA9D1705-1898-BD28-230F-7FCDE4E890FE}"/>
              </a:ext>
            </a:extLst>
          </p:cNvPr>
          <p:cNvSpPr txBox="1"/>
          <p:nvPr/>
        </p:nvSpPr>
        <p:spPr>
          <a:xfrm>
            <a:off x="8340450" y="982550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data</a:t>
            </a:r>
          </a:p>
          <a:p>
            <a:r>
              <a:rPr lang="en-US" dirty="0"/>
              <a:t>(.csv)</a:t>
            </a:r>
          </a:p>
        </p:txBody>
      </p:sp>
      <p:pic>
        <p:nvPicPr>
          <p:cNvPr id="2062" name="Picture 2061">
            <a:extLst>
              <a:ext uri="{FF2B5EF4-FFF2-40B4-BE49-F238E27FC236}">
                <a16:creationId xmlns:a16="http://schemas.microsoft.com/office/drawing/2014/main" id="{9667647F-3B33-7ABD-D722-C9A457DD25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753" y="2438399"/>
            <a:ext cx="3690127" cy="3549995"/>
          </a:xfrm>
          <a:prstGeom prst="rect">
            <a:avLst/>
          </a:prstGeom>
        </p:spPr>
      </p:pic>
      <p:pic>
        <p:nvPicPr>
          <p:cNvPr id="2064" name="Picture 10">
            <a:extLst>
              <a:ext uri="{FF2B5EF4-FFF2-40B4-BE49-F238E27FC236}">
                <a16:creationId xmlns:a16="http://schemas.microsoft.com/office/drawing/2014/main" id="{C18F3923-5E8D-20AB-1111-7742A0B2C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773" y="1628880"/>
            <a:ext cx="809519" cy="80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92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F1E74-03C7-53E3-D1E2-2CE6C3E70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552" y="222096"/>
            <a:ext cx="11029616" cy="1188720"/>
          </a:xfrm>
        </p:spPr>
        <p:txBody>
          <a:bodyPr/>
          <a:lstStyle/>
          <a:p>
            <a:r>
              <a:rPr lang="en-US" dirty="0"/>
              <a:t>Data extracted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00F92-3511-9D07-A192-4E4AD856C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552" y="1402108"/>
            <a:ext cx="11029615" cy="363448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 name (</a:t>
            </a:r>
            <a:r>
              <a:rPr lang="zh-CN" alt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檔案名稱</a:t>
            </a:r>
            <a:r>
              <a:rPr lang="en-US" altLang="zh-CN" sz="1800" dirty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Date of data gathering (</a:t>
            </a:r>
            <a:r>
              <a:rPr lang="zh-CN" altLang="en-US" dirty="0"/>
              <a:t>檔案日期</a:t>
            </a:r>
            <a:r>
              <a:rPr lang="en-US" altLang="zh-CN" dirty="0"/>
              <a:t>)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AUM index (</a:t>
            </a:r>
            <a:r>
              <a:rPr lang="zh-CN" altLang="en-US" dirty="0"/>
              <a:t>資產規模</a:t>
            </a:r>
            <a:r>
              <a:rPr lang="en-US" altLang="zh-CN" dirty="0"/>
              <a:t>/</a:t>
            </a:r>
            <a:r>
              <a:rPr lang="zh-CN" altLang="en-US" dirty="0"/>
              <a:t>帳戶規模</a:t>
            </a:r>
            <a:r>
              <a:rPr lang="en-US" altLang="zh-CN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Name of product (</a:t>
            </a:r>
            <a:r>
              <a:rPr lang="zh-CN" altLang="en-US" dirty="0"/>
              <a:t>產品名稱</a:t>
            </a:r>
            <a:r>
              <a:rPr lang="en-US" altLang="zh-CN" dirty="0"/>
              <a:t>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utf-16 encoding as opposed to utf-8 used due to presence of both English and Chinese characters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C1F57-D5D1-C454-3975-CE1022FEF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544" y="4709661"/>
            <a:ext cx="5094338" cy="24972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D444FF5-5A51-2C1D-EFFD-A5C6AFE740E0}"/>
              </a:ext>
            </a:extLst>
          </p:cNvPr>
          <p:cNvSpPr/>
          <p:nvPr/>
        </p:nvSpPr>
        <p:spPr>
          <a:xfrm>
            <a:off x="4348510" y="4683467"/>
            <a:ext cx="1762254" cy="2947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444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519EFF-B2B5-D1C3-27DF-676900F244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63" t="6665" r="60202" b="40212"/>
          <a:stretch/>
        </p:blipFill>
        <p:spPr>
          <a:xfrm>
            <a:off x="1672280" y="1175656"/>
            <a:ext cx="9687699" cy="480313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9CDF0-D3B9-7FB9-F562-088A331080E8}"/>
              </a:ext>
            </a:extLst>
          </p:cNvPr>
          <p:cNvSpPr txBox="1">
            <a:spLocks/>
          </p:cNvSpPr>
          <p:nvPr/>
        </p:nvSpPr>
        <p:spPr>
          <a:xfrm>
            <a:off x="0" y="808438"/>
            <a:ext cx="8060300" cy="2395893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1200" dirty="0"/>
              <a:t>File name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Date of data gathering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AUM index</a:t>
            </a:r>
            <a:endParaRPr lang="en-US" altLang="zh-CN" sz="1200" dirty="0"/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Name of product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7C924A-49A4-C5F6-DA67-7F53AE0A11AF}"/>
              </a:ext>
            </a:extLst>
          </p:cNvPr>
          <p:cNvSpPr/>
          <p:nvPr/>
        </p:nvSpPr>
        <p:spPr>
          <a:xfrm>
            <a:off x="4721731" y="1305208"/>
            <a:ext cx="50105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A73EF5-781C-78D4-C74C-D6FBFC063B04}"/>
              </a:ext>
            </a:extLst>
          </p:cNvPr>
          <p:cNvSpPr/>
          <p:nvPr/>
        </p:nvSpPr>
        <p:spPr>
          <a:xfrm>
            <a:off x="5845470" y="5359036"/>
            <a:ext cx="50105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36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7A2050-E3BC-5F81-782C-B7A2A963BE24}"/>
              </a:ext>
            </a:extLst>
          </p:cNvPr>
          <p:cNvSpPr/>
          <p:nvPr/>
        </p:nvSpPr>
        <p:spPr>
          <a:xfrm>
            <a:off x="6384324" y="5568778"/>
            <a:ext cx="3270422" cy="2512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CC2005-5E18-82D1-2C63-9D9FF25D72CD}"/>
              </a:ext>
            </a:extLst>
          </p:cNvPr>
          <p:cNvSpPr/>
          <p:nvPr/>
        </p:nvSpPr>
        <p:spPr>
          <a:xfrm>
            <a:off x="3328086" y="1613317"/>
            <a:ext cx="1458098" cy="2512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B93A02-FB60-2E33-FBF8-06E7F37C927A}"/>
              </a:ext>
            </a:extLst>
          </p:cNvPr>
          <p:cNvSpPr/>
          <p:nvPr/>
        </p:nvSpPr>
        <p:spPr>
          <a:xfrm>
            <a:off x="8060300" y="1738944"/>
            <a:ext cx="50105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36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73EA60-7742-0A41-1418-863C79A75B0F}"/>
              </a:ext>
            </a:extLst>
          </p:cNvPr>
          <p:cNvSpPr/>
          <p:nvPr/>
        </p:nvSpPr>
        <p:spPr>
          <a:xfrm>
            <a:off x="2010033" y="1921426"/>
            <a:ext cx="5972432" cy="338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7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9543766-8503-5CD1-EB43-CD4707ADD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923" y="1305208"/>
            <a:ext cx="10742141" cy="464635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9CDF0-D3B9-7FB9-F562-088A331080E8}"/>
              </a:ext>
            </a:extLst>
          </p:cNvPr>
          <p:cNvSpPr txBox="1">
            <a:spLocks/>
          </p:cNvSpPr>
          <p:nvPr/>
        </p:nvSpPr>
        <p:spPr>
          <a:xfrm>
            <a:off x="-43338" y="496452"/>
            <a:ext cx="8060300" cy="2395893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1050" dirty="0"/>
              <a:t>File name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050" dirty="0"/>
              <a:t>Date of data gathering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050" dirty="0"/>
              <a:t>AUM index</a:t>
            </a:r>
            <a:endParaRPr lang="en-US" altLang="zh-CN" sz="1050" dirty="0"/>
          </a:p>
          <a:p>
            <a:pPr marL="342900" indent="-342900">
              <a:buFont typeface="+mj-lt"/>
              <a:buAutoNum type="arabicPeriod"/>
            </a:pPr>
            <a:r>
              <a:rPr lang="en-US" sz="1050" dirty="0"/>
              <a:t>Name of product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7C924A-49A4-C5F6-DA67-7F53AE0A11AF}"/>
              </a:ext>
            </a:extLst>
          </p:cNvPr>
          <p:cNvSpPr/>
          <p:nvPr/>
        </p:nvSpPr>
        <p:spPr>
          <a:xfrm>
            <a:off x="11447200" y="1948122"/>
            <a:ext cx="50105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A73EF5-781C-78D4-C74C-D6FBFC063B04}"/>
              </a:ext>
            </a:extLst>
          </p:cNvPr>
          <p:cNvSpPr/>
          <p:nvPr/>
        </p:nvSpPr>
        <p:spPr>
          <a:xfrm>
            <a:off x="808696" y="4906461"/>
            <a:ext cx="50105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36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7A2050-E3BC-5F81-782C-B7A2A963BE24}"/>
              </a:ext>
            </a:extLst>
          </p:cNvPr>
          <p:cNvSpPr/>
          <p:nvPr/>
        </p:nvSpPr>
        <p:spPr>
          <a:xfrm>
            <a:off x="1340518" y="5206314"/>
            <a:ext cx="2319463" cy="2133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CC2005-5E18-82D1-2C63-9D9FF25D72CD}"/>
              </a:ext>
            </a:extLst>
          </p:cNvPr>
          <p:cNvSpPr/>
          <p:nvPr/>
        </p:nvSpPr>
        <p:spPr>
          <a:xfrm>
            <a:off x="9371661" y="1965261"/>
            <a:ext cx="2153073" cy="2512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B93A02-FB60-2E33-FBF8-06E7F37C927A}"/>
              </a:ext>
            </a:extLst>
          </p:cNvPr>
          <p:cNvSpPr/>
          <p:nvPr/>
        </p:nvSpPr>
        <p:spPr>
          <a:xfrm>
            <a:off x="11524734" y="1210813"/>
            <a:ext cx="50105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36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73EA60-7742-0A41-1418-863C79A75B0F}"/>
              </a:ext>
            </a:extLst>
          </p:cNvPr>
          <p:cNvSpPr/>
          <p:nvPr/>
        </p:nvSpPr>
        <p:spPr>
          <a:xfrm>
            <a:off x="3056238" y="1438301"/>
            <a:ext cx="8468496" cy="338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85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4C0DF1A-4418-8A97-E95A-9E1B05DD7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529" y="1335614"/>
            <a:ext cx="9185189" cy="507405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9CDF0-D3B9-7FB9-F562-088A331080E8}"/>
              </a:ext>
            </a:extLst>
          </p:cNvPr>
          <p:cNvSpPr txBox="1">
            <a:spLocks/>
          </p:cNvSpPr>
          <p:nvPr/>
        </p:nvSpPr>
        <p:spPr>
          <a:xfrm>
            <a:off x="-67350" y="562202"/>
            <a:ext cx="8060300" cy="2395893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1050" dirty="0"/>
              <a:t>File name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050" dirty="0"/>
              <a:t>Date of data gathering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050" dirty="0"/>
              <a:t>AUM index</a:t>
            </a:r>
            <a:endParaRPr lang="en-US" altLang="zh-CN" sz="1050" dirty="0"/>
          </a:p>
          <a:p>
            <a:pPr marL="342900" indent="-342900">
              <a:buFont typeface="+mj-lt"/>
              <a:buAutoNum type="arabicPeriod"/>
            </a:pPr>
            <a:r>
              <a:rPr lang="en-US" sz="1050" dirty="0"/>
              <a:t>Name of product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7C924A-49A4-C5F6-DA67-7F53AE0A11AF}"/>
              </a:ext>
            </a:extLst>
          </p:cNvPr>
          <p:cNvSpPr/>
          <p:nvPr/>
        </p:nvSpPr>
        <p:spPr>
          <a:xfrm>
            <a:off x="10172594" y="2202867"/>
            <a:ext cx="50105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A73EF5-781C-78D4-C74C-D6FBFC063B04}"/>
              </a:ext>
            </a:extLst>
          </p:cNvPr>
          <p:cNvSpPr/>
          <p:nvPr/>
        </p:nvSpPr>
        <p:spPr>
          <a:xfrm>
            <a:off x="1220649" y="4580577"/>
            <a:ext cx="50105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36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7A2050-E3BC-5F81-782C-B7A2A963BE24}"/>
              </a:ext>
            </a:extLst>
          </p:cNvPr>
          <p:cNvSpPr/>
          <p:nvPr/>
        </p:nvSpPr>
        <p:spPr>
          <a:xfrm>
            <a:off x="1754981" y="4907755"/>
            <a:ext cx="3375819" cy="2095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CC2005-5E18-82D1-2C63-9D9FF25D72CD}"/>
              </a:ext>
            </a:extLst>
          </p:cNvPr>
          <p:cNvSpPr/>
          <p:nvPr/>
        </p:nvSpPr>
        <p:spPr>
          <a:xfrm>
            <a:off x="8917252" y="2443164"/>
            <a:ext cx="1272117" cy="171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B93A02-FB60-2E33-FBF8-06E7F37C927A}"/>
              </a:ext>
            </a:extLst>
          </p:cNvPr>
          <p:cNvSpPr/>
          <p:nvPr/>
        </p:nvSpPr>
        <p:spPr>
          <a:xfrm>
            <a:off x="7491891" y="1541405"/>
            <a:ext cx="50105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73EA60-7742-0A41-1418-863C79A75B0F}"/>
              </a:ext>
            </a:extLst>
          </p:cNvPr>
          <p:cNvSpPr/>
          <p:nvPr/>
        </p:nvSpPr>
        <p:spPr>
          <a:xfrm>
            <a:off x="1721708" y="1631092"/>
            <a:ext cx="5766487" cy="3120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236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EF97BD-ECC0-95BC-465C-36AE551F6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379" y="960319"/>
            <a:ext cx="9316042" cy="53867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9CDF0-D3B9-7FB9-F562-088A331080E8}"/>
              </a:ext>
            </a:extLst>
          </p:cNvPr>
          <p:cNvSpPr txBox="1">
            <a:spLocks/>
          </p:cNvSpPr>
          <p:nvPr/>
        </p:nvSpPr>
        <p:spPr>
          <a:xfrm>
            <a:off x="0" y="494842"/>
            <a:ext cx="8060300" cy="2395893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1100" dirty="0"/>
              <a:t>File name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/>
              <a:t>Date of data gathering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/>
              <a:t>AUM index</a:t>
            </a:r>
            <a:endParaRPr lang="en-US" altLang="zh-CN" sz="1100" dirty="0"/>
          </a:p>
          <a:p>
            <a:pPr marL="342900" indent="-342900">
              <a:buFont typeface="+mj-lt"/>
              <a:buAutoNum type="arabicPeriod"/>
            </a:pPr>
            <a:r>
              <a:rPr lang="en-US" sz="1100" dirty="0"/>
              <a:t>Name of product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7C924A-49A4-C5F6-DA67-7F53AE0A11AF}"/>
              </a:ext>
            </a:extLst>
          </p:cNvPr>
          <p:cNvSpPr/>
          <p:nvPr/>
        </p:nvSpPr>
        <p:spPr>
          <a:xfrm>
            <a:off x="10203180" y="1208041"/>
            <a:ext cx="50105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A73EF5-781C-78D4-C74C-D6FBFC063B04}"/>
              </a:ext>
            </a:extLst>
          </p:cNvPr>
          <p:cNvSpPr/>
          <p:nvPr/>
        </p:nvSpPr>
        <p:spPr>
          <a:xfrm>
            <a:off x="8968740" y="5322126"/>
            <a:ext cx="50105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36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7A2050-E3BC-5F81-782C-B7A2A963BE24}"/>
              </a:ext>
            </a:extLst>
          </p:cNvPr>
          <p:cNvSpPr/>
          <p:nvPr/>
        </p:nvSpPr>
        <p:spPr>
          <a:xfrm>
            <a:off x="7193157" y="5358646"/>
            <a:ext cx="1874643" cy="25125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CC2005-5E18-82D1-2C63-9D9FF25D72CD}"/>
              </a:ext>
            </a:extLst>
          </p:cNvPr>
          <p:cNvSpPr/>
          <p:nvPr/>
        </p:nvSpPr>
        <p:spPr>
          <a:xfrm>
            <a:off x="8892539" y="912340"/>
            <a:ext cx="1310641" cy="123773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B93A02-FB60-2E33-FBF8-06E7F37C927A}"/>
              </a:ext>
            </a:extLst>
          </p:cNvPr>
          <p:cNvSpPr/>
          <p:nvPr/>
        </p:nvSpPr>
        <p:spPr>
          <a:xfrm>
            <a:off x="5128260" y="1223098"/>
            <a:ext cx="50105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36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73EA60-7742-0A41-1418-863C79A75B0F}"/>
              </a:ext>
            </a:extLst>
          </p:cNvPr>
          <p:cNvSpPr/>
          <p:nvPr/>
        </p:nvSpPr>
        <p:spPr>
          <a:xfrm>
            <a:off x="1574379" y="1531207"/>
            <a:ext cx="3553881" cy="32316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79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47C0B0-8ED7-4702-6577-BD773159C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100" y="620899"/>
            <a:ext cx="9371623" cy="606554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9CDF0-D3B9-7FB9-F562-088A331080E8}"/>
              </a:ext>
            </a:extLst>
          </p:cNvPr>
          <p:cNvSpPr txBox="1">
            <a:spLocks/>
          </p:cNvSpPr>
          <p:nvPr/>
        </p:nvSpPr>
        <p:spPr>
          <a:xfrm>
            <a:off x="0" y="808438"/>
            <a:ext cx="8060300" cy="2395893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1200" dirty="0"/>
              <a:t>File name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Date of data gathering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AUM index</a:t>
            </a:r>
            <a:endParaRPr lang="en-US" altLang="zh-CN" sz="1200" dirty="0"/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Name of product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7C924A-49A4-C5F6-DA67-7F53AE0A11AF}"/>
              </a:ext>
            </a:extLst>
          </p:cNvPr>
          <p:cNvSpPr/>
          <p:nvPr/>
        </p:nvSpPr>
        <p:spPr>
          <a:xfrm>
            <a:off x="10863125" y="2782669"/>
            <a:ext cx="50105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A73EF5-781C-78D4-C74C-D6FBFC063B04}"/>
              </a:ext>
            </a:extLst>
          </p:cNvPr>
          <p:cNvSpPr/>
          <p:nvPr/>
        </p:nvSpPr>
        <p:spPr>
          <a:xfrm>
            <a:off x="4688056" y="5027632"/>
            <a:ext cx="50105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36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7A2050-E3BC-5F81-782C-B7A2A963BE24}"/>
              </a:ext>
            </a:extLst>
          </p:cNvPr>
          <p:cNvSpPr/>
          <p:nvPr/>
        </p:nvSpPr>
        <p:spPr>
          <a:xfrm>
            <a:off x="2331308" y="5350798"/>
            <a:ext cx="2323070" cy="2512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CC2005-5E18-82D1-2C63-9D9FF25D72CD}"/>
              </a:ext>
            </a:extLst>
          </p:cNvPr>
          <p:cNvSpPr/>
          <p:nvPr/>
        </p:nvSpPr>
        <p:spPr>
          <a:xfrm>
            <a:off x="9799320" y="2953077"/>
            <a:ext cx="1118344" cy="2512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B93A02-FB60-2E33-FBF8-06E7F37C927A}"/>
              </a:ext>
            </a:extLst>
          </p:cNvPr>
          <p:cNvSpPr/>
          <p:nvPr/>
        </p:nvSpPr>
        <p:spPr>
          <a:xfrm>
            <a:off x="10684476" y="1608987"/>
            <a:ext cx="50105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36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73EA60-7742-0A41-1418-863C79A75B0F}"/>
              </a:ext>
            </a:extLst>
          </p:cNvPr>
          <p:cNvSpPr/>
          <p:nvPr/>
        </p:nvSpPr>
        <p:spPr>
          <a:xfrm>
            <a:off x="2237844" y="1738944"/>
            <a:ext cx="8446632" cy="3864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60739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{88CD713A-2E56-48F1-AF81-B25EA4595814}tf33552983_win32</Template>
  <TotalTime>3797</TotalTime>
  <Words>1330</Words>
  <Application>Microsoft Office PowerPoint</Application>
  <PresentationFormat>Widescreen</PresentationFormat>
  <Paragraphs>245</Paragraphs>
  <Slides>24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Arial</vt:lpstr>
      <vt:lpstr>Calibri</vt:lpstr>
      <vt:lpstr>Times New Roman</vt:lpstr>
      <vt:lpstr>Wingdings 2</vt:lpstr>
      <vt:lpstr>DividendVTI</vt:lpstr>
      <vt:lpstr>Monthly Report scraping/extraction program</vt:lpstr>
      <vt:lpstr>automation - Why?</vt:lpstr>
      <vt:lpstr>PowerPoint Presentation</vt:lpstr>
      <vt:lpstr>Data extracted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File name (檔案名稱)</vt:lpstr>
      <vt:lpstr>2. Date of data gathering (檔案日期) </vt:lpstr>
      <vt:lpstr>2. Date of data gathering (檔案日期)</vt:lpstr>
      <vt:lpstr>2. Date of data gathering (檔案日期) </vt:lpstr>
      <vt:lpstr>2. Date of data gathering (檔案日期) </vt:lpstr>
      <vt:lpstr>2. Date of data gathering (檔案日期) </vt:lpstr>
      <vt:lpstr>3. AUM index (資產規模/帳戶規模) </vt:lpstr>
      <vt:lpstr>3. AUM index (資產規模/帳戶規模) </vt:lpstr>
      <vt:lpstr>3. product name (產品名稱)</vt:lpstr>
      <vt:lpstr>directory arrangement</vt:lpstr>
      <vt:lpstr>Statistics</vt:lpstr>
      <vt:lpstr>limitations – file read corruption</vt:lpstr>
      <vt:lpstr>limitations – images</vt:lpstr>
      <vt:lpstr>limitations – Why not ocr?</vt:lpstr>
      <vt:lpstr>謝謝！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SmartinVest</dc:title>
  <dc:creator>Jazz Ooi</dc:creator>
  <cp:lastModifiedBy>Jazz Ooi</cp:lastModifiedBy>
  <cp:revision>78</cp:revision>
  <dcterms:created xsi:type="dcterms:W3CDTF">2022-08-15T03:22:52Z</dcterms:created>
  <dcterms:modified xsi:type="dcterms:W3CDTF">2022-08-19T08:29:35Z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